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3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4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3" r:id="rId1"/>
    <p:sldMasterId id="2147483784" r:id="rId2"/>
    <p:sldMasterId id="2147483785" r:id="rId3"/>
    <p:sldMasterId id="2147483786" r:id="rId4"/>
    <p:sldMasterId id="2147483787" r:id="rId5"/>
  </p:sldMasterIdLst>
  <p:notesMasterIdLst>
    <p:notesMasterId r:id="rId71"/>
  </p:notesMasterIdLst>
  <p:sldIdLst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72"/>
      <p:bold r:id="rId73"/>
      <p:italic r:id="rId74"/>
      <p:boldItalic r:id="rId75"/>
    </p:embeddedFont>
    <p:embeddedFont>
      <p:font typeface="Oswald"/>
      <p:regular r:id="rId76"/>
      <p:bold r:id="rId77"/>
    </p:embeddedFont>
    <p:embeddedFont>
      <p:font typeface="Proxima Nova" panose="020B0604020202020204" charset="0"/>
      <p:regular r:id="rId78"/>
      <p:bold r:id="rId79"/>
      <p:italic r:id="rId80"/>
      <p:boldItalic r:id="rId81"/>
    </p:embeddedFont>
    <p:embeddedFont>
      <p:font typeface="Proxima Nova Semibold" panose="020B0604020202020204" charset="0"/>
      <p:regular r:id="rId82"/>
      <p:bold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">
          <p15:clr>
            <a:srgbClr val="A4A3A4"/>
          </p15:clr>
        </p15:guide>
        <p15:guide id="2" orient="horz" pos="502">
          <p15:clr>
            <a:srgbClr val="A4A3A4"/>
          </p15:clr>
        </p15:guide>
        <p15:guide id="3" pos="3744">
          <p15:clr>
            <a:srgbClr val="A4A3A4"/>
          </p15:clr>
        </p15:guide>
        <p15:guide id="4" pos="2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8C91B-F414-4881-85A1-CCA941525E87}">
  <a:tblStyle styleId="{A838C91B-F414-4881-85A1-CCA941525E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74" d="100"/>
          <a:sy n="74" d="100"/>
        </p:scale>
        <p:origin x="1053" y="39"/>
      </p:cViewPr>
      <p:guideLst>
        <p:guide orient="horz" pos="648"/>
        <p:guide orient="horz" pos="502"/>
        <p:guide pos="3744"/>
        <p:guide pos="2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3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5.fntdata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functions.html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400241b3b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400241b3b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Make sure people are in the right room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people arrive early, check they have installed Anaconda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400241b3b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400241b3b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00241b3b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00241b3b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400241b3b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400241b3b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400241b3b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400241b3b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Data collection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Data analysis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Web API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Dynamic web interface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Write once run anywhere games and programs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Real companies use it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400241b3b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400241b3b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Review one or two cases of interest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real work is accomplished using it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0241b3b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400241b3b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400241b3b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400241b3b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30</a:t>
            </a:r>
            <a:r>
              <a:rPr lang="en" b="1">
                <a:solidFill>
                  <a:schemeClr val="dk1"/>
                </a:solidFill>
              </a:rPr>
              <a:t> MINUTES up to this point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41ff33301a_1_15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5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g41ff33301a_1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0241b3b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400241b3b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Give unprepared students a chance to DL and install anaconda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00241b3b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400241b3b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Starting jupyter notebook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Search anaconda navigator in spotlight / cortana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400241b3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400241b3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400241b3b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400241b3b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Alternate method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Search terminal on Mac/Linux or Anaconda Prompt on windows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400241b3b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400241b3b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Should see home folder items… Documents, Downloads, Desktop, etc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400241b3b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400241b3b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Run a live demo to go through main points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Rename file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Show blue / green cells and how to switch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Show how to use dropdown menu to change cell between markdown and code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Show shift+enter to run cells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Show how to see output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Keep it simple!!! Easy to go long here if not careful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Jupyter in a different browser from the presentation so command+tab switching between presentation and jupyter is fast + easy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400241b3b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400241b3b3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00241b3b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00241b3b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Try out a few commands, just try to start getting used to the system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have students execute a few cells in jupyter notebook and understand the results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400241b3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400241b3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45</a:t>
            </a:r>
            <a:r>
              <a:rPr lang="en" b="1">
                <a:solidFill>
                  <a:schemeClr val="dk1"/>
                </a:solidFill>
              </a:rPr>
              <a:t> MINUTES up to this point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41ff33301a_1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5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g41ff33301a_1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400241b3b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400241b3b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 </a:t>
            </a:r>
            <a:r>
              <a:rPr lang="en" b="1">
                <a:solidFill>
                  <a:schemeClr val="dk1"/>
                </a:solidFill>
              </a:rPr>
              <a:t>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give a framework for learning, not go in depth on any item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00241b3b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400241b3b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400241b3b3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400241b3b3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PROMPT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Q: What type of variable is r=3? A: Integer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Q: Why is a float different than an integer? A: Whole number vs decimal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Q: What is a string? A: A variable that stores text data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0241b3b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00241b3b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Introduce yourself and tell students why you are here teaching them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Give brief intro to your: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Education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Teaching experience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Programming Experience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Professional Experience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goal of this slide is to answer “Why should I pay attention to you?”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400241b3b3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400241b3b3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400241b3b3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400241b3b3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 b="1">
                <a:solidFill>
                  <a:schemeClr val="dk1"/>
                </a:solidFill>
              </a:rPr>
              <a:t>PROMPTS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Ask students to try to define the examples here and help them understand them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400241b3b3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400241b3b3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MINUTES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Note that this program can run on it’s own or be used as part of a larger program.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TEACHING TIPS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400241b3b3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400241b3b3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See the demo file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400241b3b3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400241b3b3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 an example in jupyter notebook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Only run through 1 example on the right, leave the rest to the reader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Lots on this slide, keep it superficial… just providing a sneak peek at python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00241b3b3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00241b3b3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4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See the demo notebook for live code example (very simplistic)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defining the operations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Emphasize methods start with “data dot” method name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400241b3b3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400241b3b3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exercise is to make sure everyone can open JNB and execute a cell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It is okay if students don’t finish all the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00241b3b3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400241b3b3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See the demo notebook for live code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are methods for modifying lists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Slicing!!!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400241b3b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400241b3b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items, no demo here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400241b3b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400241b3b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400241b3b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400241b3b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Welcome!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Campuses across the Country (and world)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40k graduates, sense of community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400241b3b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400241b3b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4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400241b3b3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400241b3b3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400241b3b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400241b3b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400241b3b3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400241b3b3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400241b3b3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400241b3b3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00241b3b3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00241b3b3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400241b3b3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400241b3b3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Call out items the class expressed interest 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400241b3b3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400241b3b3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1hr 25</a:t>
            </a:r>
            <a:r>
              <a:rPr lang="en" b="1">
                <a:solidFill>
                  <a:schemeClr val="dk1"/>
                </a:solidFill>
              </a:rPr>
              <a:t> MINUTES up to this point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TO STUDENTS: explain the similarities between packages and libraries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41ff33301a_1_15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5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g41ff33301a_1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00241b3b3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400241b3b3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00241b3b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00241b3b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5ish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yourself as an example - keep it short and to the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Get to know the students, go around with each person introducing themselves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clear about who is next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It is important that everyone feel welcome and included in the GA community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Take attendance during this time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may need to pare down the intros for a large class to keep the lesson moving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Also take notes on experience / industries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possible, try to point out examples relating to students’ experiences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400241b3b3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400241b3b3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MINUTES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Pair: 14 pairs of data collected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Warning: two sections of road measured per pair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Period:  3 time periods of data for each pair; each period has about 100 points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400241b3b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400241b3b3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10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 through the notes in the slide deck here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400241b3b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400241b3b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400241b3b3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400241b3b3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 through the notes in the slide deck here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400241b3b3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400241b3b3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1hr 45min</a:t>
            </a:r>
            <a:r>
              <a:rPr lang="en" b="1">
                <a:solidFill>
                  <a:schemeClr val="dk1"/>
                </a:solidFill>
              </a:rPr>
              <a:t> up to this point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41ff33301a_1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41ff33301a_1_1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TALKING POINTS:</a:t>
            </a:r>
            <a:endParaRPr b="1"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spend a few minutes talking about any outstanding questions that you have.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400241b3b3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400241b3b3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41ff3330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41ff3330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TALKING POINTS: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On your own, spend a few moments to think about this unit. What did you take away? What would you like to learn more about? How can you use this new information?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Complete one of the following sentences  (then ask them to share):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My favorite thing we learned about today was…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best thing I got out of today is…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After this week, I plan to…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I’m excited to learn more about…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TEACHING TIPS: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Instructors should ask if anyone wants to share out loud.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Give participants a few minutes, then have them share out (either at tables or to the whole class, based on time).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500"/>
              </a:spcBef>
              <a:spcAft>
                <a:spcPts val="100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41ff33301a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41ff33301a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>
                <a:latin typeface="Proxima Nova"/>
                <a:ea typeface="Proxima Nova"/>
                <a:cs typeface="Proxima Nova"/>
                <a:sym typeface="Proxima Nova"/>
              </a:rPr>
              <a:t>Purpose: Wrap up and answer outstanding questions</a:t>
            </a:r>
            <a:endParaRPr sz="1400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Let’s spend a few minutes talking about any outstanding questions that you have.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43519dab7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43519dab7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KEEP OR DELETE  THIS SLIDE DEPENDING DEPENDING ON DIGITAL OR PAPER SURVEY! Connect with your C&amp;W producer on whether you run paper or digital surveys for Intro Classes!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PLEASE DROP THE LINK FROM YOUR PRODUCER IN THIS SLIDE IF YOU ARE DOING A DIGITAL SURVEY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 are some best practices: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Regardless if Ask everyone to complete the survey </a:t>
            </a:r>
            <a:r>
              <a:rPr lang="en" sz="1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prior to Q&amp;A or final thoughts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Reasoning is that if you do Q&amp;A/final thoughts, people check out mentally, or worse, leave. Having everyone to complete the survey prior to those items has worked really well. So </a:t>
            </a:r>
            <a:r>
              <a:rPr lang="en" sz="1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moving that survey slide with the shortlink before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Q&amp;A or final thoughts is key. </a:t>
            </a:r>
            <a:b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Ask everyone to share their feedback and take 2-3 minutes to allow everyone to do so. Previous instructors have said something like, </a:t>
            </a:r>
            <a:r>
              <a:rPr lang="en" sz="1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"This is a free class. The only thing we ask in return is your feedback so we can improve this workshop. Let's take 2-3 minutes to do that."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digital survey only: Works on mobile too: Although the slide suggests it, it's </a:t>
            </a:r>
            <a:r>
              <a:rPr lang="en" sz="1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good to verbally say that it works on mobile too. 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400241b3b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400241b3b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5ish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41ff33301a_1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41ff33301a_1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TALKING POINTS:</a:t>
            </a:r>
            <a:endParaRPr b="1"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spend a few minutes talking about any outstanding questions that you have.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00241b3b3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00241b3b3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 also like Intro to Statistical Learning for people looking to go more of the data route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400241b3b3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400241b3b3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41ff33301a_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41ff33301a_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 b="1"/>
              <a:t>TEACHING TIPS: </a:t>
            </a:r>
            <a:br>
              <a:rPr lang="en" sz="1100"/>
            </a:b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/>
              <a:t>MySQL functions and operators: </a:t>
            </a:r>
            <a:r>
              <a:rPr lang="en" sz="1100" u="sng">
                <a:solidFill>
                  <a:schemeClr val="accent5"/>
                </a:solidFill>
                <a:hlinkClick r:id="rId3"/>
              </a:rPr>
              <a:t>https://dev.mysql.com/doc/refman/8.0/en/functions.html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41ff33301a_1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41ff33301a_1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AutoNum type="arabicPeriod"/>
            </a:pP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41ff33301a_1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6969" y="685800"/>
            <a:ext cx="4564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41ff33301a_1_8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1ff33301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1ff33301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5ish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400241b3b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400241b3b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15</a:t>
            </a:r>
            <a:r>
              <a:rPr lang="en" b="1">
                <a:solidFill>
                  <a:schemeClr val="dk1"/>
                </a:solidFill>
              </a:rPr>
              <a:t> MINUTES up to this point</a:t>
            </a:r>
            <a:endParaRPr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b="1">
                <a:solidFill>
                  <a:schemeClr val="dk1"/>
                </a:solidFill>
              </a:rPr>
              <a:t>Just a time check slide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41ff33301a_1_13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5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g41ff33301a_1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891" y="686405"/>
            <a:ext cx="60021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21" name="Google Shape;21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Teal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2" name="Google Shape;732;p105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3" name="Google Shape;733;p105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105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5" name="Google Shape;735;p105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05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- No Attribution">
  <p:cSld name="CUSTOM_4_1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9" name="Google Shape;739;p106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0" name="Google Shape;740;p106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0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7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44" name="Google Shape;744;p10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0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46" name="Google Shape;746;p107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Red">
  <p:cSld name="CUSTOM_6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8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49" name="Google Shape;749;p108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0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1" name="Google Shape;751;p108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08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3" name="Google Shape;753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Teal">
  <p:cSld name="CUSTOM_6_1_1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56" name="Google Shape;756;p10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0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8" name="Google Shape;758;p109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09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09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61" name="Google Shape;761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Yellow">
  <p:cSld name="CUSTOM_6_1_1_1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0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64" name="Google Shape;764;p11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66" name="Google Shape;766;p110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10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10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69" name="Google Shape;769;p110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Red">
  <p:cSld name="CUSTOM_6_1_1_1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1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72" name="Google Shape;772;p111"/>
          <p:cNvSpPr/>
          <p:nvPr/>
        </p:nvSpPr>
        <p:spPr>
          <a:xfrm>
            <a:off x="0" y="3833815"/>
            <a:ext cx="9144000" cy="1309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1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1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75" name="Google Shape;775;p111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Yellow">
  <p:cSld name="CUSTOM_6_1_1_1_1_1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2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79" name="Google Shape;779;p11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1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81" name="Google Shape;781;p112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12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3" name="Google Shape;783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Teal">
  <p:cSld name="CUSTOM_6_1_1_1_1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3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6" name="Google Shape;786;p113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13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1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89" name="Google Shape;789;p113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0" name="Google Shape;790;p113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4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14"/>
          <p:cNvSpPr txBox="1">
            <a:spLocks noGrp="1"/>
          </p:cNvSpPr>
          <p:nvPr>
            <p:ph type="subTitle" idx="1"/>
          </p:nvPr>
        </p:nvSpPr>
        <p:spPr>
          <a:xfrm>
            <a:off x="7270505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794" name="Google Shape;794;p114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14"/>
          <p:cNvSpPr txBox="1">
            <a:spLocks noGrp="1"/>
          </p:cNvSpPr>
          <p:nvPr>
            <p:ph type="title"/>
          </p:nvPr>
        </p:nvSpPr>
        <p:spPr>
          <a:xfrm>
            <a:off x="823350" y="256625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14"/>
          <p:cNvSpPr txBox="1"/>
          <p:nvPr/>
        </p:nvSpPr>
        <p:spPr>
          <a:xfrm>
            <a:off x="857600" y="85475"/>
            <a:ext cx="15876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7" name="Google Shape;797;p11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8" name="Google Shape;798;p114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99" name="Google Shape;799;p114"/>
          <p:cNvPicPr preferRelativeResize="0"/>
          <p:nvPr/>
        </p:nvPicPr>
        <p:blipFill rotWithShape="1">
          <a:blip r:embed="rId2">
            <a:alphaModFix/>
          </a:blip>
          <a:srcRect b="6059"/>
          <a:stretch/>
        </p:blipFill>
        <p:spPr>
          <a:xfrm>
            <a:off x="16825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Yellow">
  <p:cSld name="CUSTOM_6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5" name="Google Shape;85;p13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15"/>
          <p:cNvSpPr txBox="1">
            <a:spLocks noGrp="1"/>
          </p:cNvSpPr>
          <p:nvPr>
            <p:ph type="subTitle" idx="1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804" name="Google Shape;804;p115"/>
          <p:cNvSpPr txBox="1">
            <a:spLocks noGrp="1"/>
          </p:cNvSpPr>
          <p:nvPr>
            <p:ph type="title"/>
          </p:nvPr>
        </p:nvSpPr>
        <p:spPr>
          <a:xfrm>
            <a:off x="908850" y="249375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5" name="Google Shape;805;p115"/>
          <p:cNvSpPr txBox="1"/>
          <p:nvPr/>
        </p:nvSpPr>
        <p:spPr>
          <a:xfrm>
            <a:off x="949949" y="831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115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7" name="Google Shape;807;p11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08" name="Google Shape;808;p115"/>
          <p:cNvPicPr preferRelativeResize="0"/>
          <p:nvPr/>
        </p:nvPicPr>
        <p:blipFill rotWithShape="1">
          <a:blip r:embed="rId2">
            <a:alphaModFix/>
          </a:blip>
          <a:srcRect b="590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2" name="Google Shape;812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16"/>
          <p:cNvSpPr txBox="1">
            <a:spLocks noGrp="1"/>
          </p:cNvSpPr>
          <p:nvPr>
            <p:ph type="subTitle" idx="1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814" name="Google Shape;814;p116"/>
          <p:cNvSpPr txBox="1"/>
          <p:nvPr/>
        </p:nvSpPr>
        <p:spPr>
          <a:xfrm>
            <a:off x="1099343" y="609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11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6" name="Google Shape;816;p11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17" name="Google Shape;817;p116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16"/>
          <p:cNvSpPr txBox="1">
            <a:spLocks noGrp="1"/>
          </p:cNvSpPr>
          <p:nvPr>
            <p:ph type="title"/>
          </p:nvPr>
        </p:nvSpPr>
        <p:spPr>
          <a:xfrm>
            <a:off x="1059525" y="232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1" name="Google Shape;821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9910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7"/>
          <p:cNvSpPr txBox="1">
            <a:spLocks noGrp="1"/>
          </p:cNvSpPr>
          <p:nvPr>
            <p:ph type="subTitle" idx="1"/>
          </p:nvPr>
        </p:nvSpPr>
        <p:spPr>
          <a:xfrm>
            <a:off x="7282580" y="231500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>
                <a:solidFill>
                  <a:srgbClr val="EEEEEE"/>
                </a:solidFill>
              </a:defRPr>
            </a:lvl9pPr>
          </a:lstStyle>
          <a:p>
            <a:endParaRPr/>
          </a:p>
        </p:txBody>
      </p:sp>
      <p:sp>
        <p:nvSpPr>
          <p:cNvPr id="823" name="Google Shape;823;p11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117"/>
          <p:cNvSpPr txBox="1"/>
          <p:nvPr/>
        </p:nvSpPr>
        <p:spPr>
          <a:xfrm>
            <a:off x="915075" y="82963"/>
            <a:ext cx="1523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5" name="Google Shape;825;p117"/>
          <p:cNvPicPr preferRelativeResize="0"/>
          <p:nvPr/>
        </p:nvPicPr>
        <p:blipFill rotWithShape="1">
          <a:blip r:embed="rId3">
            <a:alphaModFix/>
          </a:blip>
          <a:srcRect l="36467" t="3343" r="36467" b="45224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17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7" name="Google Shape;827;p117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28" name="Google Shape;828;p117"/>
          <p:cNvSpPr txBox="1">
            <a:spLocks noGrp="1"/>
          </p:cNvSpPr>
          <p:nvPr>
            <p:ph type="title"/>
          </p:nvPr>
        </p:nvSpPr>
        <p:spPr>
          <a:xfrm>
            <a:off x="908850" y="2495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1" name="Google Shape;831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2078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18"/>
          <p:cNvSpPr txBox="1">
            <a:spLocks noGrp="1"/>
          </p:cNvSpPr>
          <p:nvPr>
            <p:ph type="subTitle" idx="1"/>
          </p:nvPr>
        </p:nvSpPr>
        <p:spPr>
          <a:xfrm>
            <a:off x="7309980" y="231500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118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4" name="Google Shape;834;p118"/>
          <p:cNvSpPr txBox="1">
            <a:spLocks noGrp="1"/>
          </p:cNvSpPr>
          <p:nvPr>
            <p:ph type="title"/>
          </p:nvPr>
        </p:nvSpPr>
        <p:spPr>
          <a:xfrm>
            <a:off x="880585" y="22150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118"/>
          <p:cNvSpPr txBox="1"/>
          <p:nvPr/>
        </p:nvSpPr>
        <p:spPr>
          <a:xfrm>
            <a:off x="908850" y="5330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6" name="Google Shape;836;p11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7" name="Google Shape;837;p118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38" name="Google Shape;838;p118"/>
          <p:cNvPicPr preferRelativeResize="0"/>
          <p:nvPr/>
        </p:nvPicPr>
        <p:blipFill rotWithShape="1">
          <a:blip r:embed="rId3">
            <a:alphaModFix/>
          </a:blip>
          <a:srcRect b="10738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19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2" name="Google Shape;842;p119"/>
          <p:cNvSpPr txBox="1"/>
          <p:nvPr/>
        </p:nvSpPr>
        <p:spPr>
          <a:xfrm>
            <a:off x="996775" y="36125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3" name="Google Shape;843;p11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44" name="Google Shape;844;p119"/>
          <p:cNvSpPr txBox="1">
            <a:spLocks noGrp="1"/>
          </p:cNvSpPr>
          <p:nvPr>
            <p:ph type="title"/>
          </p:nvPr>
        </p:nvSpPr>
        <p:spPr>
          <a:xfrm>
            <a:off x="990539" y="200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119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46" name="Google Shape;846;p119"/>
          <p:cNvPicPr preferRelativeResize="0"/>
          <p:nvPr/>
        </p:nvPicPr>
        <p:blipFill rotWithShape="1">
          <a:blip r:embed="rId2">
            <a:alphaModFix/>
          </a:blip>
          <a:srcRect b="5944"/>
          <a:stretch/>
        </p:blipFill>
        <p:spPr>
          <a:xfrm>
            <a:off x="275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20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120"/>
          <p:cNvSpPr txBox="1"/>
          <p:nvPr/>
        </p:nvSpPr>
        <p:spPr>
          <a:xfrm>
            <a:off x="804275" y="48025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1" name="Google Shape;851;p120"/>
          <p:cNvPicPr preferRelativeResize="0"/>
          <p:nvPr/>
        </p:nvPicPr>
        <p:blipFill rotWithShape="1">
          <a:blip r:embed="rId2">
            <a:alphaModFix/>
          </a:blip>
          <a:srcRect b="15782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53" name="Google Shape;853;p120"/>
          <p:cNvSpPr txBox="1">
            <a:spLocks noGrp="1"/>
          </p:cNvSpPr>
          <p:nvPr>
            <p:ph type="title"/>
          </p:nvPr>
        </p:nvSpPr>
        <p:spPr>
          <a:xfrm>
            <a:off x="770025" y="22790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222222"/>
        </a:solidFill>
        <a:effectLst/>
      </p:bgPr>
    </p:bg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1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6" name="Google Shape;856;p121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121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51B24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21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9" name="Google Shape;859;p121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0" name="Google Shape;860;p121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1" name="Google Shape;861;p121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121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3" name="Google Shape;863;p12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2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chemeClr val="dk1"/>
              </a:solidFill>
            </a:endParaRPr>
          </a:p>
        </p:txBody>
      </p:sp>
      <p:sp>
        <p:nvSpPr>
          <p:cNvPr id="866" name="Google Shape;866;p122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122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8" name="Google Shape;868;p122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122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0" name="Google Shape;870;p122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1" name="Google Shape;871;p122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122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3" name="Google Shape;873;p12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6" name="Google Shape;876;p12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1">
  <p:cSld name="CUSTOM_14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4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D332F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66441" cy="136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Mint">
  <p:cSld name="CUSTOM_6_1_1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93" name="Google Shape;93;p1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86" name="Google Shape;886;p1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7" name="Google Shape;887;p1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0" name="Google Shape;890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94" name="Google Shape;894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8" name="Google Shape;898;p1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9" name="Google Shape;899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5" name="Google Shape;905;p1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6" name="Google Shape;906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09" name="Google Shape;909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3" name="Google Shape;913;p1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4" name="Google Shape;914;p1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5" name="Google Shape;915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18" name="Google Shape;918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1" name="Google Shape;921;p1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2" name="Google Shape;922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Red">
  <p:cSld name="CUSTOM_6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7" name="Google Shape;927;p1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8" name="Google Shape;928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TITLE_AND_BODY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">
  <p:cSld name="TITLE_AND_BODY_2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3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139"/>
          <p:cNvSpPr txBox="1">
            <a:spLocks noGrp="1"/>
          </p:cNvSpPr>
          <p:nvPr>
            <p:ph type="subTitle" idx="1"/>
          </p:nvPr>
        </p:nvSpPr>
        <p:spPr>
          <a:xfrm>
            <a:off x="320275" y="941000"/>
            <a:ext cx="83622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lack">
  <p:cSld name="TITLE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40"/>
          <p:cNvSpPr txBox="1">
            <a:spLocks noGrp="1"/>
          </p:cNvSpPr>
          <p:nvPr>
            <p:ph type="ctrTitle"/>
          </p:nvPr>
        </p:nvSpPr>
        <p:spPr>
          <a:xfrm>
            <a:off x="302519" y="548200"/>
            <a:ext cx="8311800" cy="185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Oswald"/>
              <a:buNone/>
              <a:defRPr sz="4800" b="1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36" name="Google Shape;936;p140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40"/>
          <p:cNvSpPr txBox="1"/>
          <p:nvPr/>
        </p:nvSpPr>
        <p:spPr>
          <a:xfrm>
            <a:off x="272500" y="4709350"/>
            <a:ext cx="84075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8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8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38" name="Google Shape;938;p140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9" name="Google Shape;939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9250" y="4793525"/>
            <a:ext cx="210384" cy="21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Yellow">
  <p:cSld name="CUSTOM_6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Yellow">
  <p:cSld name="CUSTOM_6_1_1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16" name="Google Shape;116;p1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442475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Mint">
  <p:cSld name="CUSTOM_6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25" name="Google Shape;125;p1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6059"/>
          <a:stretch/>
        </p:blipFill>
        <p:spPr>
          <a:xfrm>
            <a:off x="27180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2">
            <a:alphaModFix/>
          </a:blip>
          <a:srcRect b="590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subTitle" idx="2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>
            <a:spLocks noGrp="1"/>
          </p:cNvSpPr>
          <p:nvPr>
            <p:ph type="subTitle" idx="1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2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Slide">
  <p:cSld name="Thank You Slid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1" name="Google Shape;31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4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/>
          </a:blip>
          <a:srcRect l="36467" t="3343" r="36467" b="45224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/>
          </a:blip>
          <a:srcRect b="10738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 b="5944"/>
          <a:stretch/>
        </p:blipFill>
        <p:spPr>
          <a:xfrm>
            <a:off x="1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2">
            <a:alphaModFix/>
          </a:blip>
          <a:srcRect b="15782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subTitle" idx="2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22222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442150" y="1086075"/>
            <a:ext cx="82446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464361" y="2222380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72200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51B24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2"/>
          </p:nvPr>
        </p:nvSpPr>
        <p:spPr>
          <a:xfrm>
            <a:off x="72958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3"/>
          </p:nvPr>
        </p:nvSpPr>
        <p:spPr>
          <a:xfrm>
            <a:off x="464361" y="2800228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4"/>
          </p:nvPr>
        </p:nvSpPr>
        <p:spPr>
          <a:xfrm>
            <a:off x="464361" y="3378077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5"/>
          </p:nvPr>
        </p:nvSpPr>
        <p:spPr>
          <a:xfrm>
            <a:off x="464361" y="3918600"/>
            <a:ext cx="8200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dk1"/>
              </a:solidFill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3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4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5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 1">
  <p:cSld name="CUSTOM_8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 1">
  <p:cSld name="TITLE_AND_BODY_1_2_2_2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 1">
  <p:cSld name="BLANK_2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3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Thank You Slide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1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3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254" name="Google Shape;254;p3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5" name="Google Shape;25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459" y="4392369"/>
            <a:ext cx="2465295" cy="46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Slide">
  <p:cSld name="Thank You Slide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264" name="Google Shape;264;p3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5" name="Google Shape;26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1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35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Thank You Slide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68818" cy="13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8" name="Google Shape;278;p37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9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9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39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- No Attribution">
  <p:cSld name="CUSTOM_4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40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98" name="Google Shape;298;p41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Red">
  <p:cSld name="CUSTOM_6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4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03" name="Google Shape;303;p42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Teal">
  <p:cSld name="CUSTOM_6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09" name="Google Shape;309;p43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3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3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Yellow">
  <p:cSld name="CUSTOM_6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17" name="Google Shape;317;p44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19" name="Google Shape;319;p44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4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4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22" name="Google Shape;322;p4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Red">
  <p:cSld name="CUSTOM_6_1_1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4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28" name="Google Shape;328;p45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Yellow">
  <p:cSld name="CUSTOM_6_1_1_1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32" name="Google Shape;332;p4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34" name="Google Shape;334;p46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Teal">
  <p:cSld name="CUSTOM_6_1_1_1_1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39" name="Google Shape;339;p4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7"/>
          <p:cNvSpPr/>
          <p:nvPr/>
        </p:nvSpPr>
        <p:spPr>
          <a:xfrm>
            <a:off x="0" y="3238175"/>
            <a:ext cx="9144000" cy="1905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4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subTitle" idx="1"/>
          </p:nvPr>
        </p:nvSpPr>
        <p:spPr>
          <a:xfrm>
            <a:off x="7270505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347" name="Google Shape;347;p48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8"/>
          <p:cNvSpPr txBox="1">
            <a:spLocks noGrp="1"/>
          </p:cNvSpPr>
          <p:nvPr>
            <p:ph type="title"/>
          </p:nvPr>
        </p:nvSpPr>
        <p:spPr>
          <a:xfrm>
            <a:off x="823350" y="256625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48"/>
          <p:cNvSpPr txBox="1"/>
          <p:nvPr/>
        </p:nvSpPr>
        <p:spPr>
          <a:xfrm>
            <a:off x="857600" y="85475"/>
            <a:ext cx="15876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4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1" name="Google Shape;351;p48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52" name="Google Shape;352;p48"/>
          <p:cNvPicPr preferRelativeResize="0"/>
          <p:nvPr/>
        </p:nvPicPr>
        <p:blipFill rotWithShape="1">
          <a:blip r:embed="rId2">
            <a:alphaModFix/>
          </a:blip>
          <a:srcRect b="6059"/>
          <a:stretch/>
        </p:blipFill>
        <p:spPr>
          <a:xfrm>
            <a:off x="16825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9"/>
          <p:cNvSpPr txBox="1">
            <a:spLocks noGrp="1"/>
          </p:cNvSpPr>
          <p:nvPr>
            <p:ph type="subTitle" idx="1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908850" y="249375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49"/>
          <p:cNvSpPr txBox="1"/>
          <p:nvPr/>
        </p:nvSpPr>
        <p:spPr>
          <a:xfrm>
            <a:off x="949949" y="831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49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61" name="Google Shape;361;p49"/>
          <p:cNvPicPr preferRelativeResize="0"/>
          <p:nvPr/>
        </p:nvPicPr>
        <p:blipFill rotWithShape="1">
          <a:blip r:embed="rId2">
            <a:alphaModFix/>
          </a:blip>
          <a:srcRect b="590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>
            <a:spLocks noGrp="1"/>
          </p:cNvSpPr>
          <p:nvPr>
            <p:ph type="subTitle" idx="1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367" name="Google Shape;367;p50"/>
          <p:cNvSpPr txBox="1"/>
          <p:nvPr/>
        </p:nvSpPr>
        <p:spPr>
          <a:xfrm>
            <a:off x="1099343" y="609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5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5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 txBox="1">
            <a:spLocks noGrp="1"/>
          </p:cNvSpPr>
          <p:nvPr>
            <p:ph type="title"/>
          </p:nvPr>
        </p:nvSpPr>
        <p:spPr>
          <a:xfrm>
            <a:off x="1059525" y="232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9910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 txBox="1">
            <a:spLocks noGrp="1"/>
          </p:cNvSpPr>
          <p:nvPr>
            <p:ph type="subTitle" idx="1"/>
          </p:nvPr>
        </p:nvSpPr>
        <p:spPr>
          <a:xfrm>
            <a:off x="7282580" y="231500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>
                <a:solidFill>
                  <a:srgbClr val="EEEEEE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51"/>
          <p:cNvSpPr txBox="1"/>
          <p:nvPr/>
        </p:nvSpPr>
        <p:spPr>
          <a:xfrm>
            <a:off x="915075" y="82963"/>
            <a:ext cx="1523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8" name="Google Shape;378;p51"/>
          <p:cNvPicPr preferRelativeResize="0"/>
          <p:nvPr/>
        </p:nvPicPr>
        <p:blipFill rotWithShape="1">
          <a:blip r:embed="rId3">
            <a:alphaModFix/>
          </a:blip>
          <a:srcRect l="36467" t="3343" r="36467" b="45224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1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81" name="Google Shape;381;p51"/>
          <p:cNvSpPr txBox="1">
            <a:spLocks noGrp="1"/>
          </p:cNvSpPr>
          <p:nvPr>
            <p:ph type="title"/>
          </p:nvPr>
        </p:nvSpPr>
        <p:spPr>
          <a:xfrm>
            <a:off x="908850" y="2495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2078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2"/>
          <p:cNvSpPr txBox="1">
            <a:spLocks noGrp="1"/>
          </p:cNvSpPr>
          <p:nvPr>
            <p:ph type="subTitle" idx="1"/>
          </p:nvPr>
        </p:nvSpPr>
        <p:spPr>
          <a:xfrm>
            <a:off x="7309980" y="231500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5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880585" y="22150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52"/>
          <p:cNvSpPr txBox="1"/>
          <p:nvPr/>
        </p:nvSpPr>
        <p:spPr>
          <a:xfrm>
            <a:off x="908850" y="5330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5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91" name="Google Shape;391;p52"/>
          <p:cNvPicPr preferRelativeResize="0"/>
          <p:nvPr/>
        </p:nvPicPr>
        <p:blipFill rotWithShape="1">
          <a:blip r:embed="rId3">
            <a:alphaModFix/>
          </a:blip>
          <a:srcRect b="10738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53"/>
          <p:cNvSpPr txBox="1"/>
          <p:nvPr/>
        </p:nvSpPr>
        <p:spPr>
          <a:xfrm>
            <a:off x="996775" y="36125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53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/>
          </p:nvPr>
        </p:nvSpPr>
        <p:spPr>
          <a:xfrm>
            <a:off x="990539" y="200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2">
            <a:alphaModFix/>
          </a:blip>
          <a:srcRect b="5944"/>
          <a:stretch/>
        </p:blipFill>
        <p:spPr>
          <a:xfrm>
            <a:off x="275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2078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3"/>
          <p:cNvSpPr txBox="1">
            <a:spLocks noGrp="1"/>
          </p:cNvSpPr>
          <p:nvPr>
            <p:ph type="subTitle" idx="3"/>
          </p:nvPr>
        </p:nvSpPr>
        <p:spPr>
          <a:xfrm>
            <a:off x="7309980" y="231500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4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5" name="Google Shape;405;p54"/>
          <p:cNvSpPr txBox="1"/>
          <p:nvPr/>
        </p:nvSpPr>
        <p:spPr>
          <a:xfrm>
            <a:off x="804275" y="48025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6" name="Google Shape;406;p54"/>
          <p:cNvPicPr preferRelativeResize="0"/>
          <p:nvPr/>
        </p:nvPicPr>
        <p:blipFill rotWithShape="1">
          <a:blip r:embed="rId2">
            <a:alphaModFix/>
          </a:blip>
          <a:srcRect b="15782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08" name="Google Shape;408;p54"/>
          <p:cNvSpPr txBox="1">
            <a:spLocks noGrp="1"/>
          </p:cNvSpPr>
          <p:nvPr>
            <p:ph type="title"/>
          </p:nvPr>
        </p:nvSpPr>
        <p:spPr>
          <a:xfrm>
            <a:off x="770025" y="22790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222222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55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5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51B24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5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5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55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55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5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chemeClr val="dk1"/>
              </a:solidFill>
            </a:endParaRPr>
          </a:p>
        </p:txBody>
      </p:sp>
      <p:sp>
        <p:nvSpPr>
          <p:cNvPr id="421" name="Google Shape;421;p56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6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56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56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56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56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56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8" name="Google Shape;428;p5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5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">
  <p:cSld name="TITLE_AND_BODY_1_2_1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8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5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 1">
  <p:cSld name="CUSTOM_8_2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I">
  <p:cSld name="TITLE_AND_BODY_1_2_1_3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6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chemeClr val="lt1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62"/>
          <p:cNvSpPr txBox="1">
            <a:spLocks noGrp="1"/>
          </p:cNvSpPr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62"/>
          <p:cNvSpPr txBox="1">
            <a:spLocks noGrp="1"/>
          </p:cNvSpPr>
          <p:nvPr>
            <p:ph type="body" idx="1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1" name="Google Shape;451;p6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62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58" name="Google Shape;458;p6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9" name="Google Shape;459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3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3"/>
          <p:cNvSpPr txBox="1">
            <a:spLocks noGrp="1"/>
          </p:cNvSpPr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63"/>
          <p:cNvSpPr txBox="1">
            <a:spLocks noGrp="1"/>
          </p:cNvSpPr>
          <p:nvPr>
            <p:ph type="subTitle" idx="1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63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4" name="Google Shape;4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459" y="4392369"/>
            <a:ext cx="2465295" cy="46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Slide">
  <p:cSld name="Thank You Slide_1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68" name="Google Shape;468;p6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9" name="Google Shape;46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4"/>
          <p:cNvSpPr txBox="1">
            <a:spLocks noGrp="1"/>
          </p:cNvSpPr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64"/>
          <p:cNvSpPr txBox="1">
            <a:spLocks noGrp="1"/>
          </p:cNvSpPr>
          <p:nvPr>
            <p:ph type="subTitle" idx="1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64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64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Thank You Slide_1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68818" cy="13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80" name="Google Shape;480;p66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1" name="Google Shape;481;p6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82" name="Google Shape;482;p66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67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68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68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68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1" name="Google Shape;491;p68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68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6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96" name="Google Shape;496;p6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98" name="Google Shape;498;p69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Red">
  <p:cSld name="CUSTOM_6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0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501" name="Google Shape;501;p7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03" name="Google Shape;503;p70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0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Teal">
  <p:cSld name="CUSTOM_6_1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509" name="Google Shape;509;p7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7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11" name="Google Shape;511;p71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1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71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14" name="Google Shape;514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Yellow">
  <p:cSld name="CUSTOM_6_1_1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517" name="Google Shape;517;p7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7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72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72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22" name="Google Shape;522;p72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Red">
  <p:cSld name="CUSTOM_6_1_1_1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3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525" name="Google Shape;525;p73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73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28" name="Google Shape;528;p73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9" name="Google Shape;52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- No Attribution">
  <p:cSld name="CUSTOM_4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9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Yellow">
  <p:cSld name="CUSTOM_6_1_1_1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4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532" name="Google Shape;532;p74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34" name="Google Shape;534;p74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4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6" name="Google Shape;536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Color Block Teal">
  <p:cSld name="CUSTOM_6_1_1_1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5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539" name="Google Shape;539;p7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7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42" name="Google Shape;542;p75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3" name="Google Shape;543;p75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6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6"/>
          <p:cNvSpPr txBox="1">
            <a:spLocks noGrp="1"/>
          </p:cNvSpPr>
          <p:nvPr>
            <p:ph type="subTitle" idx="1"/>
          </p:nvPr>
        </p:nvSpPr>
        <p:spPr>
          <a:xfrm>
            <a:off x="7270505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547" name="Google Shape;547;p7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76"/>
          <p:cNvSpPr txBox="1">
            <a:spLocks noGrp="1"/>
          </p:cNvSpPr>
          <p:nvPr>
            <p:ph type="title"/>
          </p:nvPr>
        </p:nvSpPr>
        <p:spPr>
          <a:xfrm>
            <a:off x="823350" y="256625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76"/>
          <p:cNvSpPr txBox="1"/>
          <p:nvPr/>
        </p:nvSpPr>
        <p:spPr>
          <a:xfrm>
            <a:off x="857600" y="85475"/>
            <a:ext cx="15876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7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1" name="Google Shape;551;p7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52" name="Google Shape;552;p76"/>
          <p:cNvPicPr preferRelativeResize="0"/>
          <p:nvPr/>
        </p:nvPicPr>
        <p:blipFill rotWithShape="1">
          <a:blip r:embed="rId2">
            <a:alphaModFix/>
          </a:blip>
          <a:srcRect b="6059"/>
          <a:stretch/>
        </p:blipFill>
        <p:spPr>
          <a:xfrm>
            <a:off x="16825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7"/>
          <p:cNvSpPr txBox="1">
            <a:spLocks noGrp="1"/>
          </p:cNvSpPr>
          <p:nvPr>
            <p:ph type="subTitle" idx="1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557" name="Google Shape;557;p77"/>
          <p:cNvSpPr txBox="1">
            <a:spLocks noGrp="1"/>
          </p:cNvSpPr>
          <p:nvPr>
            <p:ph type="title"/>
          </p:nvPr>
        </p:nvSpPr>
        <p:spPr>
          <a:xfrm>
            <a:off x="908850" y="249375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77"/>
          <p:cNvSpPr txBox="1"/>
          <p:nvPr/>
        </p:nvSpPr>
        <p:spPr>
          <a:xfrm>
            <a:off x="949949" y="831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77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0" name="Google Shape;560;p7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61" name="Google Shape;561;p77"/>
          <p:cNvPicPr preferRelativeResize="0"/>
          <p:nvPr/>
        </p:nvPicPr>
        <p:blipFill rotWithShape="1">
          <a:blip r:embed="rId2">
            <a:alphaModFix/>
          </a:blip>
          <a:srcRect b="590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5" name="Google Shape;565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8"/>
          <p:cNvSpPr txBox="1">
            <a:spLocks noGrp="1"/>
          </p:cNvSpPr>
          <p:nvPr>
            <p:ph type="subTitle" idx="1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567" name="Google Shape;567;p78"/>
          <p:cNvSpPr txBox="1"/>
          <p:nvPr/>
        </p:nvSpPr>
        <p:spPr>
          <a:xfrm>
            <a:off x="1099343" y="609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8" name="Google Shape;568;p7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9" name="Google Shape;569;p7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70" name="Google Shape;570;p78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8"/>
          <p:cNvSpPr txBox="1">
            <a:spLocks noGrp="1"/>
          </p:cNvSpPr>
          <p:nvPr>
            <p:ph type="title"/>
          </p:nvPr>
        </p:nvSpPr>
        <p:spPr>
          <a:xfrm>
            <a:off x="1059525" y="232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9910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9"/>
          <p:cNvSpPr txBox="1">
            <a:spLocks noGrp="1"/>
          </p:cNvSpPr>
          <p:nvPr>
            <p:ph type="subTitle" idx="1"/>
          </p:nvPr>
        </p:nvSpPr>
        <p:spPr>
          <a:xfrm>
            <a:off x="7282580" y="231500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rgbClr val="EEEEEE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>
                <a:solidFill>
                  <a:srgbClr val="EEEEEE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79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79"/>
          <p:cNvSpPr txBox="1"/>
          <p:nvPr/>
        </p:nvSpPr>
        <p:spPr>
          <a:xfrm>
            <a:off x="915075" y="82963"/>
            <a:ext cx="1523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8" name="Google Shape;578;p79"/>
          <p:cNvPicPr preferRelativeResize="0"/>
          <p:nvPr/>
        </p:nvPicPr>
        <p:blipFill rotWithShape="1">
          <a:blip r:embed="rId3">
            <a:alphaModFix/>
          </a:blip>
          <a:srcRect l="36467" t="3343" r="36467" b="45224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9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0" name="Google Shape;580;p79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81" name="Google Shape;581;p79"/>
          <p:cNvSpPr txBox="1">
            <a:spLocks noGrp="1"/>
          </p:cNvSpPr>
          <p:nvPr>
            <p:ph type="title"/>
          </p:nvPr>
        </p:nvSpPr>
        <p:spPr>
          <a:xfrm>
            <a:off x="908850" y="2495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4" name="Google Shape;58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2078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0"/>
          <p:cNvSpPr txBox="1">
            <a:spLocks noGrp="1"/>
          </p:cNvSpPr>
          <p:nvPr>
            <p:ph type="subTitle" idx="1"/>
          </p:nvPr>
        </p:nvSpPr>
        <p:spPr>
          <a:xfrm>
            <a:off x="7309980" y="231500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>
                <a:solidFill>
                  <a:schemeClr val="l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80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80"/>
          <p:cNvSpPr txBox="1">
            <a:spLocks noGrp="1"/>
          </p:cNvSpPr>
          <p:nvPr>
            <p:ph type="title"/>
          </p:nvPr>
        </p:nvSpPr>
        <p:spPr>
          <a:xfrm>
            <a:off x="880585" y="22150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80"/>
          <p:cNvSpPr txBox="1"/>
          <p:nvPr/>
        </p:nvSpPr>
        <p:spPr>
          <a:xfrm>
            <a:off x="908850" y="5330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8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0" name="Google Shape;590;p80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91" name="Google Shape;591;p80"/>
          <p:cNvPicPr preferRelativeResize="0"/>
          <p:nvPr/>
        </p:nvPicPr>
        <p:blipFill rotWithShape="1">
          <a:blip r:embed="rId3">
            <a:alphaModFix/>
          </a:blip>
          <a:srcRect b="10738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8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81"/>
          <p:cNvSpPr txBox="1"/>
          <p:nvPr/>
        </p:nvSpPr>
        <p:spPr>
          <a:xfrm>
            <a:off x="996775" y="36125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81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97" name="Google Shape;597;p81"/>
          <p:cNvSpPr txBox="1">
            <a:spLocks noGrp="1"/>
          </p:cNvSpPr>
          <p:nvPr>
            <p:ph type="title"/>
          </p:nvPr>
        </p:nvSpPr>
        <p:spPr>
          <a:xfrm>
            <a:off x="990539" y="200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8" name="Google Shape;598;p81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99" name="Google Shape;599;p81"/>
          <p:cNvPicPr preferRelativeResize="0"/>
          <p:nvPr/>
        </p:nvPicPr>
        <p:blipFill rotWithShape="1">
          <a:blip r:embed="rId2">
            <a:alphaModFix/>
          </a:blip>
          <a:srcRect b="5944"/>
          <a:stretch/>
        </p:blipFill>
        <p:spPr>
          <a:xfrm>
            <a:off x="275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82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3" name="Google Shape;603;p82"/>
          <p:cNvSpPr txBox="1"/>
          <p:nvPr/>
        </p:nvSpPr>
        <p:spPr>
          <a:xfrm>
            <a:off x="804275" y="48025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400"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4" name="Google Shape;604;p82"/>
          <p:cNvPicPr preferRelativeResize="0"/>
          <p:nvPr/>
        </p:nvPicPr>
        <p:blipFill rotWithShape="1">
          <a:blip r:embed="rId2">
            <a:alphaModFix/>
          </a:blip>
          <a:srcRect b="15782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06" name="Google Shape;606;p82"/>
          <p:cNvSpPr txBox="1">
            <a:spLocks noGrp="1"/>
          </p:cNvSpPr>
          <p:nvPr>
            <p:ph type="title"/>
          </p:nvPr>
        </p:nvSpPr>
        <p:spPr>
          <a:xfrm>
            <a:off x="770025" y="22790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222222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3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83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0" name="Google Shape;610;p83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51B24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3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83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83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p83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83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6" name="Google Shape;616;p8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5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chemeClr val="dk1"/>
              </a:solidFill>
            </a:endParaRPr>
          </a:p>
        </p:txBody>
      </p:sp>
      <p:sp>
        <p:nvSpPr>
          <p:cNvPr id="621" name="Google Shape;621;p85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2" name="Google Shape;622;p85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3" name="Google Shape;623;p85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5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5" name="Google Shape;625;p85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85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85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8" name="Google Shape;628;p8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8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- SINGLE LINE">
  <p:cSld name="Thank You Slide_1_2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635" name="Google Shape;635;p8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36" name="Google Shape;636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019" cy="21001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D332F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87"/>
          <p:cNvSpPr txBox="1">
            <a:spLocks noGrp="1"/>
          </p:cNvSpPr>
          <p:nvPr>
            <p:ph type="title"/>
          </p:nvPr>
        </p:nvSpPr>
        <p:spPr>
          <a:xfrm>
            <a:off x="605525" y="1937875"/>
            <a:ext cx="73272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9" name="Google Shape;639;p87"/>
          <p:cNvSpPr txBox="1">
            <a:spLocks noGrp="1"/>
          </p:cNvSpPr>
          <p:nvPr>
            <p:ph type="subTitle" idx="1"/>
          </p:nvPr>
        </p:nvSpPr>
        <p:spPr>
          <a:xfrm>
            <a:off x="605525" y="1536100"/>
            <a:ext cx="74577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640" name="Google Shape;6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459" y="4392369"/>
            <a:ext cx="2465295" cy="46503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7"/>
          <p:cNvSpPr/>
          <p:nvPr/>
        </p:nvSpPr>
        <p:spPr>
          <a:xfrm>
            <a:off x="701225" y="2872932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CUSTOM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8"/>
          <p:cNvSpPr txBox="1">
            <a:spLocks noGrp="1"/>
          </p:cNvSpPr>
          <p:nvPr>
            <p:ph type="title"/>
          </p:nvPr>
        </p:nvSpPr>
        <p:spPr>
          <a:xfrm>
            <a:off x="582175" y="223675"/>
            <a:ext cx="8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644" name="Google Shape;644;p88"/>
          <p:cNvSpPr txBox="1">
            <a:spLocks noGrp="1"/>
          </p:cNvSpPr>
          <p:nvPr>
            <p:ph type="body" idx="1"/>
          </p:nvPr>
        </p:nvSpPr>
        <p:spPr>
          <a:xfrm>
            <a:off x="685800" y="1261875"/>
            <a:ext cx="3886200" cy="265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5" name="Google Shape;645;p8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34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b="1"/>
            </a:lvl1pPr>
            <a:lvl2pPr lvl="1" rtl="0">
              <a:lnSpc>
                <a:spcPct val="100000"/>
              </a:lnSpc>
              <a:buNone/>
              <a:defRPr b="1"/>
            </a:lvl2pPr>
            <a:lvl3pPr lvl="2" rtl="0">
              <a:lnSpc>
                <a:spcPct val="100000"/>
              </a:lnSpc>
              <a:buNone/>
              <a:defRPr b="1"/>
            </a:lvl3pPr>
            <a:lvl4pPr lvl="3" rtl="0">
              <a:lnSpc>
                <a:spcPct val="100000"/>
              </a:lnSpc>
              <a:buNone/>
              <a:defRPr b="1"/>
            </a:lvl4pPr>
            <a:lvl5pPr lvl="4" rtl="0">
              <a:lnSpc>
                <a:spcPct val="100000"/>
              </a:lnSpc>
              <a:buNone/>
              <a:defRPr b="1"/>
            </a:lvl5pPr>
            <a:lvl6pPr lvl="5" rtl="0">
              <a:lnSpc>
                <a:spcPct val="100000"/>
              </a:lnSpc>
              <a:buNone/>
              <a:defRPr b="1"/>
            </a:lvl6pPr>
            <a:lvl7pPr lvl="6" rtl="0">
              <a:lnSpc>
                <a:spcPct val="100000"/>
              </a:lnSpc>
              <a:buNone/>
              <a:defRPr b="1"/>
            </a:lvl7pPr>
            <a:lvl8pPr lvl="7" rtl="0">
              <a:lnSpc>
                <a:spcPct val="100000"/>
              </a:lnSpc>
              <a:buNone/>
              <a:defRPr b="1"/>
            </a:lvl8pPr>
            <a:lvl9pPr lvl="8" rtl="0">
              <a:lnSpc>
                <a:spcPct val="100000"/>
              </a:lnSpc>
              <a:buNone/>
              <a:defRPr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Name: </a:t>
            </a:r>
            <a:r>
              <a:rPr lang="en" b="0"/>
              <a:t>Section Title</a:t>
            </a:r>
            <a:endParaRPr sz="900" b="0"/>
          </a:p>
        </p:txBody>
      </p:sp>
      <p:pic>
        <p:nvPicPr>
          <p:cNvPr id="646" name="Google Shape;646;p8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8200" y="4622450"/>
            <a:ext cx="314955" cy="3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8"/>
          <p:cNvSpPr/>
          <p:nvPr/>
        </p:nvSpPr>
        <p:spPr>
          <a:xfrm>
            <a:off x="685790" y="74513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432">
          <p15:clr>
            <a:srgbClr val="F9AD4C"/>
          </p15:clr>
        </p15:guide>
        <p15:guide id="4" pos="532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">
  <p:cSld name="TITLE_AND_BODY_1_2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89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8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I">
  <p:cSld name="TITLE_AND_BODY_1_2_1_3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5" name="Google Shape;655;p9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 1">
  <p:cSld name="CUSTOM_8_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TITLE_AND_BODY_1_2_1_2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9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TITLE_AND_BODY_1_2_1_2_2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9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Color Block Red">
  <p:cSld name="CUSTOM_6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 1">
  <p:cSld name="TITLE_AND_BODY_1_2_2_2_1_1_2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8" name="Google Shape;668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670" name="Google Shape;670;p9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9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2" name="Google Shape;672;p9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9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5" name="Google Shape;675;p9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">
  <p:cSld name="TITLE_AND_BODY_1_2_1_2_1_1_1_1_1_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9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9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TITLE_AND_BODY_1_2_1_2_1_1_1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9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 2">
  <p:cSld name="CUSTOM_8_3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chemeClr val="lt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9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9"/>
          <p:cNvSpPr txBox="1">
            <a:spLocks noGrp="1"/>
          </p:cNvSpPr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99"/>
          <p:cNvSpPr txBox="1">
            <a:spLocks noGrp="1"/>
          </p:cNvSpPr>
          <p:nvPr>
            <p:ph type="body" idx="1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5" name="Google Shape;695;p99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9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99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8" name="Google Shape;698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0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00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702" name="Google Shape;702;p100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03" name="Google Shape;703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0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0"/>
          <p:cNvSpPr txBox="1">
            <a:spLocks noGrp="1"/>
          </p:cNvSpPr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6" name="Google Shape;706;p100"/>
          <p:cNvSpPr txBox="1">
            <a:spLocks noGrp="1"/>
          </p:cNvSpPr>
          <p:nvPr>
            <p:ph type="subTitle" idx="1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7" name="Google Shape;707;p100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8" name="Google Shape;70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459" y="4392369"/>
            <a:ext cx="2465295" cy="46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Slide">
  <p:cSld name="Thank You Slide_1_1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1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01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712" name="Google Shape;712;p101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13" name="Google Shape;713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01"/>
          <p:cNvSpPr txBox="1">
            <a:spLocks noGrp="1"/>
          </p:cNvSpPr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6" name="Google Shape;716;p101"/>
          <p:cNvSpPr txBox="1">
            <a:spLocks noGrp="1"/>
          </p:cNvSpPr>
          <p:nvPr>
            <p:ph type="subTitle" idx="1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7" name="Google Shape;717;p101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101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Thank You Slide_1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2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68818" cy="13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3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24" name="Google Shape;724;p103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5" name="Google Shape;725;p10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26" name="Google Shape;726;p103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104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04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 descr="GA-Cog-90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ransition spd="med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32" descr="GA-Cog-90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445" name="Google Shape;445;p61" descr="GA-Cog-900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9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9" name="Google Shape;689;p98" descr="GA-Cog-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2" name="Google Shape;882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3" name="Google Shape;883;p1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about/success/mmtk/" TargetMode="External"/><Relationship Id="rId3" Type="http://schemas.openxmlformats.org/officeDocument/2006/relationships/hyperlink" Target="https://www.python.org/about/success/astra/" TargetMode="External"/><Relationship Id="rId7" Type="http://schemas.openxmlformats.org/officeDocument/2006/relationships/hyperlink" Target="https://www.python.org/about/success/mayavi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software.intel.com/en-us/blogs/2016/02/14/python-brings-us-the-ligo-gravity-wave-sound" TargetMode="External"/><Relationship Id="rId5" Type="http://schemas.openxmlformats.org/officeDocument/2006/relationships/hyperlink" Target="https://www.python.org/about/success/ilm/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www.python.org/about/success/resolver/" TargetMode="External"/><Relationship Id="rId9" Type="http://schemas.openxmlformats.org/officeDocument/2006/relationships/hyperlink" Target="https://www.python.org/about/succes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ython.org/moin/UsefulModule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vincentarelbundock.github.io/Rdatasets/datasets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.co/survey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interactivepython.org/runestone/static/thinkcspy/index.htm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dewars.com/" TargetMode="External"/><Relationship Id="rId5" Type="http://schemas.openxmlformats.org/officeDocument/2006/relationships/hyperlink" Target="https://www.hackerrank.com/" TargetMode="External"/><Relationship Id="rId4" Type="http://schemas.openxmlformats.org/officeDocument/2006/relationships/hyperlink" Target="https://en.wikibooks.org/wiki/A_Beginner's_Python_Tutori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eralassemb.ly/education/data-science" TargetMode="External"/><Relationship Id="rId7" Type="http://schemas.openxmlformats.org/officeDocument/2006/relationships/hyperlink" Target="https://generalassemb.ly/education/python-programming?where=onlin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eneralassemb.ly/education/python-programming" TargetMode="External"/><Relationship Id="rId5" Type="http://schemas.openxmlformats.org/officeDocument/2006/relationships/hyperlink" Target="https://generalassemb.ly/education/data-science?where=online" TargetMode="External"/><Relationship Id="rId4" Type="http://schemas.openxmlformats.org/officeDocument/2006/relationships/hyperlink" Target="https://generalassemb.ly/education/data-science-immersive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nbviewer.jupyter.org" TargetMode="External"/><Relationship Id="rId3" Type="http://schemas.openxmlformats.org/officeDocument/2006/relationships/image" Target="../media/image54.jpg"/><Relationship Id="rId7" Type="http://schemas.openxmlformats.org/officeDocument/2006/relationships/hyperlink" Target="http://jupyter.org/documentation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docs.anaconda.com/anaconda/navigator/tutorials/" TargetMode="External"/><Relationship Id="rId5" Type="http://schemas.openxmlformats.org/officeDocument/2006/relationships/hyperlink" Target="https://www.python.org/dev/peps/pep-0008/" TargetMode="External"/><Relationship Id="rId4" Type="http://schemas.openxmlformats.org/officeDocument/2006/relationships/hyperlink" Target="https://docs.python.org/3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47"/>
          <p:cNvSpPr txBox="1">
            <a:spLocks noGrp="1"/>
          </p:cNvSpPr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Python</a:t>
            </a:r>
            <a:endParaRPr dirty="0"/>
          </a:p>
        </p:txBody>
      </p:sp>
      <p:sp>
        <p:nvSpPr>
          <p:cNvPr id="987" name="Google Shape;987;p147"/>
          <p:cNvSpPr txBox="1">
            <a:spLocks noGrp="1"/>
          </p:cNvSpPr>
          <p:nvPr>
            <p:ph type="subTitle" idx="1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7</a:t>
            </a:r>
            <a:r>
              <a:rPr lang="en" baseline="30000" dirty="0"/>
              <a:t>th</a:t>
            </a:r>
            <a:r>
              <a:rPr lang="en" dirty="0"/>
              <a:t>  </a:t>
            </a:r>
            <a:r>
              <a:rPr lang="en-GB" dirty="0"/>
              <a:t>January </a:t>
            </a:r>
            <a:r>
              <a:rPr lang="en" dirty="0"/>
              <a:t>2019</a:t>
            </a:r>
            <a:endParaRPr dirty="0"/>
          </a:p>
        </p:txBody>
      </p:sp>
      <p:sp>
        <p:nvSpPr>
          <p:cNvPr id="988" name="Google Shape;988;p147"/>
          <p:cNvSpPr txBox="1">
            <a:spLocks noGrp="1"/>
          </p:cNvSpPr>
          <p:nvPr>
            <p:ph type="subTitle" idx="1"/>
          </p:nvPr>
        </p:nvSpPr>
        <p:spPr>
          <a:xfrm>
            <a:off x="7173025" y="196875"/>
            <a:ext cx="1806000" cy="9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err="1"/>
              <a:t>WiFi</a:t>
            </a:r>
            <a:endParaRPr sz="18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GA-GUEST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yellowpencil</a:t>
            </a:r>
            <a:endParaRPr sz="1800" dirty="0"/>
          </a:p>
        </p:txBody>
      </p:sp>
      <p:sp>
        <p:nvSpPr>
          <p:cNvPr id="989" name="Google Shape;989;p147"/>
          <p:cNvSpPr txBox="1">
            <a:spLocks noGrp="1"/>
          </p:cNvSpPr>
          <p:nvPr>
            <p:ph type="subTitle" idx="1"/>
          </p:nvPr>
        </p:nvSpPr>
        <p:spPr>
          <a:xfrm>
            <a:off x="274925" y="4043975"/>
            <a:ext cx="40962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Please install Python 3.6 from https://anaconda.com/download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57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by Guido Van Rossum in 1991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Emphasizes </a:t>
            </a:r>
            <a:r>
              <a:rPr lang="en" sz="1800" b="1"/>
              <a:t>productivity</a:t>
            </a:r>
            <a:r>
              <a:rPr lang="en" sz="1800"/>
              <a:t> and code </a:t>
            </a:r>
            <a:r>
              <a:rPr lang="en" sz="1800" b="1"/>
              <a:t>readability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Easy</a:t>
            </a:r>
            <a:r>
              <a:rPr lang="en" sz="1800"/>
              <a:t> to pick up and learn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Easier for many to contribute to </a:t>
            </a:r>
            <a:r>
              <a:rPr lang="en" sz="1800" b="1"/>
              <a:t>production level code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Readable</a:t>
            </a:r>
            <a:r>
              <a:rPr lang="en" sz="1800"/>
              <a:t> code means that almost anyone can read and </a:t>
            </a:r>
            <a:r>
              <a:rPr lang="en" sz="1800" b="1"/>
              <a:t>understand what code is doing</a:t>
            </a:r>
            <a:endParaRPr sz="1800" b="1"/>
          </a:p>
        </p:txBody>
      </p:sp>
      <p:sp>
        <p:nvSpPr>
          <p:cNvPr id="1066" name="Google Shape;1066;p15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</a:t>
            </a:r>
            <a:endParaRPr/>
          </a:p>
        </p:txBody>
      </p:sp>
      <p:sp>
        <p:nvSpPr>
          <p:cNvPr id="1067" name="Google Shape;1067;p15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10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8" name="Google Shape;106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56350"/>
            <a:ext cx="1544700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5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Interpreted language</a:t>
            </a:r>
            <a:r>
              <a:rPr lang="en" sz="1800"/>
              <a:t>: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Step by step execution for easier programming ideation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Write once, run anywhere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Performance tradeoff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Object-oriented (OO)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Code with objects that contain data and functions to manipulate it in predefined ways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High-level programming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natural language syntax where possible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1074" name="Google Shape;1074;p15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Python readable</a:t>
            </a:r>
            <a:endParaRPr/>
          </a:p>
        </p:txBody>
      </p:sp>
      <p:sp>
        <p:nvSpPr>
          <p:cNvPr id="1075" name="Google Shape;1075;p15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11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6" name="Google Shape;107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56350"/>
            <a:ext cx="1544700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5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1082" name="Google Shape;1082;p159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Free, Flexible, </a:t>
            </a:r>
            <a:r>
              <a:rPr lang="en" sz="1800">
                <a:solidFill>
                  <a:schemeClr val="dk1"/>
                </a:solidFill>
              </a:rPr>
              <a:t>and</a:t>
            </a:r>
            <a:r>
              <a:rPr lang="en" sz="1800" b="1">
                <a:solidFill>
                  <a:schemeClr val="dk1"/>
                </a:solidFill>
              </a:rPr>
              <a:t> Open Source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Rapid </a:t>
            </a:r>
            <a:r>
              <a:rPr lang="en" sz="1800" b="1"/>
              <a:t>prototyping</a:t>
            </a:r>
            <a:r>
              <a:rPr lang="en" sz="1800"/>
              <a:t> and </a:t>
            </a:r>
            <a:r>
              <a:rPr lang="en" sz="1800" b="1"/>
              <a:t>full-stack</a:t>
            </a:r>
            <a:r>
              <a:rPr lang="en" sz="1800"/>
              <a:t> commercial applications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Extensible</a:t>
            </a:r>
            <a:r>
              <a:rPr lang="en" sz="1800">
                <a:solidFill>
                  <a:schemeClr val="dk1"/>
                </a:solidFill>
              </a:rPr>
              <a:t> with easy to install </a:t>
            </a:r>
            <a:r>
              <a:rPr lang="en" sz="1800" b="1">
                <a:solidFill>
                  <a:schemeClr val="dk1"/>
                </a:solidFill>
              </a:rPr>
              <a:t>libraries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Great </a:t>
            </a:r>
            <a:r>
              <a:rPr lang="en" sz="1800" b="1"/>
              <a:t>documentation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Established and growing </a:t>
            </a:r>
            <a:r>
              <a:rPr lang="en" sz="1800" b="1"/>
              <a:t>community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Scripts</a:t>
            </a:r>
            <a:r>
              <a:rPr lang="en" sz="1800"/>
              <a:t> can be run many times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When data changes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 different machines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 different times</a:t>
            </a:r>
            <a:endParaRPr sz="1800"/>
          </a:p>
        </p:txBody>
      </p:sp>
      <p:sp>
        <p:nvSpPr>
          <p:cNvPr id="1083" name="Google Shape;1083;p15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12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4" name="Google Shape;108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56350"/>
            <a:ext cx="1544700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153" y="796375"/>
            <a:ext cx="2202500" cy="31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169" y="2442300"/>
            <a:ext cx="3520476" cy="20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60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Industry &amp; Academia</a:t>
            </a:r>
            <a:endParaRPr sz="1800" b="1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AstroPy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BioPython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Web Development</a:t>
            </a:r>
            <a:endParaRPr sz="1800" b="1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Youtube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DropBox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Game Development</a:t>
            </a:r>
            <a:endParaRPr sz="1800" b="1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Civilization IV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Standalone Applications</a:t>
            </a:r>
            <a:endParaRPr sz="1800" b="1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BitTorrent</a:t>
            </a:r>
            <a:endParaRPr sz="1800"/>
          </a:p>
        </p:txBody>
      </p:sp>
      <p:sp>
        <p:nvSpPr>
          <p:cNvPr id="1092" name="Google Shape;1092;p160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uses Python?</a:t>
            </a:r>
            <a:endParaRPr/>
          </a:p>
        </p:txBody>
      </p:sp>
      <p:sp>
        <p:nvSpPr>
          <p:cNvPr id="1093" name="Google Shape;1093;p16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94" name="Google Shape;1094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175" y="1852600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1875" y="79637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60"/>
          <p:cNvSpPr txBox="1">
            <a:spLocks noGrp="1"/>
          </p:cNvSpPr>
          <p:nvPr>
            <p:ph type="subTitle" idx="2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61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Industry</a:t>
            </a:r>
            <a:endParaRPr sz="1800" b="1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Drug discovery</a:t>
            </a:r>
            <a:endParaRPr sz="1800" u="sng">
              <a:solidFill>
                <a:schemeClr val="hlink"/>
              </a:solidFill>
              <a:hlinkClick r:id="rId3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Financial services</a:t>
            </a:r>
            <a:endParaRPr sz="1800" u="sng">
              <a:solidFill>
                <a:schemeClr val="hlink"/>
              </a:solidFill>
              <a:hlinkClick r:id="rId4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Films and special effects</a:t>
            </a:r>
            <a:endParaRPr sz="1800" u="sng">
              <a:solidFill>
                <a:schemeClr val="hlink"/>
              </a:solidFill>
              <a:hlinkClick r:id="rId5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Academia</a:t>
            </a:r>
            <a:endParaRPr sz="1800" b="1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Gravitational waves</a:t>
            </a:r>
            <a:endParaRPr sz="1800" u="sng">
              <a:solidFill>
                <a:schemeClr val="hlink"/>
              </a:solidFill>
              <a:hlinkClick r:id="rId6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Scientific visualisation</a:t>
            </a:r>
            <a:endParaRPr sz="1800" u="sng">
              <a:solidFill>
                <a:schemeClr val="hlink"/>
              </a:solidFill>
              <a:hlinkClick r:id="rId7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Biomolecule simulation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More</a:t>
            </a:r>
            <a:endParaRPr sz="1800" b="1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Success Stories</a:t>
            </a:r>
            <a:endParaRPr sz="1800"/>
          </a:p>
        </p:txBody>
      </p:sp>
      <p:sp>
        <p:nvSpPr>
          <p:cNvPr id="1102" name="Google Shape;1102;p161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103" name="Google Shape;1103;p16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104" name="Google Shape;1104;p161"/>
          <p:cNvPicPr preferRelativeResize="0"/>
          <p:nvPr/>
        </p:nvPicPr>
        <p:blipFill rotWithShape="1">
          <a:blip r:embed="rId10">
            <a:alphaModFix/>
          </a:blip>
          <a:srcRect l="-2090" t="1250" r="-5690" b="-9032"/>
          <a:stretch/>
        </p:blipFill>
        <p:spPr>
          <a:xfrm>
            <a:off x="4368725" y="696225"/>
            <a:ext cx="4563200" cy="42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61"/>
          <p:cNvSpPr txBox="1">
            <a:spLocks noGrp="1"/>
          </p:cNvSpPr>
          <p:nvPr>
            <p:ph type="subTitle" idx="2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6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11" name="Google Shape;1111;p162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112" name="Google Shape;1112;p162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Storytime</a:t>
            </a:r>
            <a:endParaRPr/>
          </a:p>
        </p:txBody>
      </p:sp>
      <p:sp>
        <p:nvSpPr>
          <p:cNvPr id="1113" name="Google Shape;1113;p162"/>
          <p:cNvSpPr txBox="1">
            <a:spLocks noGrp="1"/>
          </p:cNvSpPr>
          <p:nvPr>
            <p:ph type="body" idx="1"/>
          </p:nvPr>
        </p:nvSpPr>
        <p:spPr>
          <a:xfrm>
            <a:off x="908850" y="1143000"/>
            <a:ext cx="77781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</a:rPr>
              <a:t>How will you use python?</a:t>
            </a:r>
            <a:br>
              <a:rPr lang="en" sz="2600" b="1">
                <a:solidFill>
                  <a:schemeClr val="dk1"/>
                </a:solidFill>
              </a:rPr>
            </a:br>
            <a:endParaRPr sz="2600" b="1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Job or Industry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Workflow Improvements</a:t>
            </a:r>
            <a:endParaRPr sz="2600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Dream Projects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14" name="Google Shape;1114;p162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6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16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0" name="Google Shape;1120;p163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great marketing decisions have ever been made on qualitative data. </a:t>
            </a:r>
            <a:endParaRPr/>
          </a:p>
        </p:txBody>
      </p:sp>
      <p:sp>
        <p:nvSpPr>
          <p:cNvPr id="1121" name="Google Shape;1121;p163"/>
          <p:cNvSpPr txBox="1">
            <a:spLocks noGrp="1"/>
          </p:cNvSpPr>
          <p:nvPr>
            <p:ph type="subTitle" idx="1"/>
          </p:nvPr>
        </p:nvSpPr>
        <p:spPr>
          <a:xfrm>
            <a:off x="2249725" y="3386650"/>
            <a:ext cx="51120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John Sculley, </a:t>
            </a:r>
            <a:br>
              <a:rPr lang="en" sz="1800"/>
            </a:br>
            <a:r>
              <a:rPr lang="en" sz="1800"/>
              <a:t>Former VP PepsiCo + CEO Apple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64"/>
          <p:cNvSpPr txBox="1"/>
          <p:nvPr/>
        </p:nvSpPr>
        <p:spPr>
          <a:xfrm>
            <a:off x="648070" y="523577"/>
            <a:ext cx="43992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Python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7" name="Google Shape;1127;p164"/>
          <p:cNvSpPr txBox="1">
            <a:spLocks noGrp="1"/>
          </p:cNvSpPr>
          <p:nvPr>
            <p:ph type="title"/>
          </p:nvPr>
        </p:nvSpPr>
        <p:spPr>
          <a:xfrm>
            <a:off x="648078" y="1777052"/>
            <a:ext cx="8233800" cy="15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Exploring Python</a:t>
            </a:r>
            <a:br>
              <a:rPr lang="en"/>
            </a:br>
            <a:r>
              <a:rPr lang="en"/>
              <a:t>With Anaconda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6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Anaconda https://anaconda.com/download</a:t>
            </a:r>
            <a:endParaRPr/>
          </a:p>
        </p:txBody>
      </p:sp>
      <p:sp>
        <p:nvSpPr>
          <p:cNvPr id="1139" name="Google Shape;1139;p16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18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0" name="Google Shape;1140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453" y="853076"/>
            <a:ext cx="6290084" cy="3780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Google Shape;1141;p166"/>
          <p:cNvCxnSpPr>
            <a:stCxn id="1140" idx="1"/>
          </p:cNvCxnSpPr>
          <p:nvPr/>
        </p:nvCxnSpPr>
        <p:spPr>
          <a:xfrm>
            <a:off x="1572453" y="2743237"/>
            <a:ext cx="1856700" cy="1416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6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Anaconda Navigator</a:t>
            </a:r>
            <a:endParaRPr/>
          </a:p>
        </p:txBody>
      </p:sp>
      <p:sp>
        <p:nvSpPr>
          <p:cNvPr id="1147" name="Google Shape;1147;p16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19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8" name="Google Shape;114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700" y="796375"/>
            <a:ext cx="6310602" cy="4042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9" name="Google Shape;1149;p167"/>
          <p:cNvCxnSpPr/>
          <p:nvPr/>
        </p:nvCxnSpPr>
        <p:spPr>
          <a:xfrm rot="10800000" flipH="1">
            <a:off x="2097700" y="3021975"/>
            <a:ext cx="2476800" cy="177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8"/>
          <p:cNvSpPr txBox="1">
            <a:spLocks noGrp="1"/>
          </p:cNvSpPr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{Agenda}</a:t>
            </a:r>
            <a:endParaRPr/>
          </a:p>
        </p:txBody>
      </p:sp>
      <p:graphicFrame>
        <p:nvGraphicFramePr>
          <p:cNvPr id="995" name="Google Shape;995;p148"/>
          <p:cNvGraphicFramePr/>
          <p:nvPr/>
        </p:nvGraphicFramePr>
        <p:xfrm>
          <a:off x="4853251" y="395877"/>
          <a:ext cx="3515325" cy="4351750"/>
        </p:xfrm>
        <a:graphic>
          <a:graphicData uri="http://schemas.openxmlformats.org/drawingml/2006/table">
            <a:tbl>
              <a:tblPr>
                <a:noFill/>
                <a:tableStyleId>{A838C91B-F414-4881-85A1-CCA941525E87}</a:tableStyleId>
              </a:tblPr>
              <a:tblGrid>
                <a:gridCol w="96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sz="16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</a:t>
                      </a:r>
                      <a:endParaRPr sz="16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solidFill>
                      <a:srgbClr val="E51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Introductions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 Overview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Software Install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Programming Basics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 Program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Create a Learning Plan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96" name="Google Shape;996;p14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r>
              <a:rPr lang="en">
                <a:solidFill>
                  <a:schemeClr val="lt1"/>
                </a:solidFill>
              </a:rPr>
              <a:t> | © 2018 General Assembly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7" name="Google Shape;997;p148"/>
          <p:cNvSpPr txBox="1">
            <a:spLocks noGrp="1"/>
          </p:cNvSpPr>
          <p:nvPr>
            <p:ph type="subTitle" idx="1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We’ll Cover Today</a:t>
            </a:r>
            <a:endParaRPr/>
          </a:p>
        </p:txBody>
      </p:sp>
      <p:sp>
        <p:nvSpPr>
          <p:cNvPr id="998" name="Google Shape;998;p148"/>
          <p:cNvSpPr txBox="1">
            <a:spLocks noGrp="1"/>
          </p:cNvSpPr>
          <p:nvPr>
            <p:ph type="body" idx="3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this class, we’ll explore the following topics: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6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/ Anaconda Prompt</a:t>
            </a:r>
            <a:endParaRPr/>
          </a:p>
        </p:txBody>
      </p:sp>
      <p:sp>
        <p:nvSpPr>
          <p:cNvPr id="1155" name="Google Shape;1155;p16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20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6" name="Google Shape;115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775" y="977125"/>
            <a:ext cx="6465337" cy="35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68"/>
          <p:cNvSpPr/>
          <p:nvPr/>
        </p:nvSpPr>
        <p:spPr>
          <a:xfrm>
            <a:off x="1108650" y="2283875"/>
            <a:ext cx="6926700" cy="447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68"/>
          <p:cNvSpPr/>
          <p:nvPr/>
        </p:nvSpPr>
        <p:spPr>
          <a:xfrm>
            <a:off x="1912550" y="1159950"/>
            <a:ext cx="921900" cy="260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6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Web Browser window with personal files</a:t>
            </a:r>
            <a:endParaRPr/>
          </a:p>
        </p:txBody>
      </p:sp>
      <p:sp>
        <p:nvSpPr>
          <p:cNvPr id="1164" name="Google Shape;1164;p16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21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5" name="Google Shape;116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975" y="796375"/>
            <a:ext cx="6560039" cy="404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70"/>
          <p:cNvSpPr txBox="1">
            <a:spLocks noGrp="1"/>
          </p:cNvSpPr>
          <p:nvPr>
            <p:ph type="body" idx="1"/>
          </p:nvPr>
        </p:nvSpPr>
        <p:spPr>
          <a:xfrm>
            <a:off x="330600" y="10212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Cells</a:t>
            </a:r>
            <a:r>
              <a:rPr lang="en" sz="1800"/>
              <a:t>: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Markdown</a:t>
            </a:r>
            <a:r>
              <a:rPr lang="en" sz="1800"/>
              <a:t> for notes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Code</a:t>
            </a:r>
            <a:r>
              <a:rPr lang="en" sz="1800"/>
              <a:t> for Python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Modes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Blue</a:t>
            </a:r>
            <a:r>
              <a:rPr lang="en" sz="1800"/>
              <a:t> for commands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Green</a:t>
            </a:r>
            <a:r>
              <a:rPr lang="en" sz="1800"/>
              <a:t> for editing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Execution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Shift + return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Output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Print (all)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Return values (last)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1171" name="Google Shape;1171;p17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</p:txBody>
      </p:sp>
      <p:sp>
        <p:nvSpPr>
          <p:cNvPr id="1172" name="Google Shape;1172;p17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22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3" name="Google Shape;1173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075" y="280375"/>
            <a:ext cx="5389400" cy="43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71"/>
          <p:cNvSpPr txBox="1">
            <a:spLocks noGrp="1"/>
          </p:cNvSpPr>
          <p:nvPr>
            <p:ph type="body" idx="1"/>
          </p:nvPr>
        </p:nvSpPr>
        <p:spPr>
          <a:xfrm>
            <a:off x="330600" y="10212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Mistakes happen</a:t>
            </a:r>
            <a:r>
              <a:rPr lang="en" b="1"/>
              <a:t>! H</a:t>
            </a:r>
            <a:r>
              <a:rPr lang="en" sz="1800" b="1"/>
              <a:t>ere’s what they look like: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Try to u</a:t>
            </a:r>
            <a:r>
              <a:rPr lang="en" sz="1800" b="1"/>
              <a:t>nderstand what went wrong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Attempt to</a:t>
            </a:r>
            <a:r>
              <a:rPr lang="en" sz="1800" b="1"/>
              <a:t> fix the problem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/>
              <a:t>Execute the cell again</a:t>
            </a:r>
            <a:endParaRPr sz="1800" b="1"/>
          </a:p>
        </p:txBody>
      </p:sp>
      <p:sp>
        <p:nvSpPr>
          <p:cNvPr id="1179" name="Google Shape;1179;p17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 errors</a:t>
            </a:r>
            <a:endParaRPr/>
          </a:p>
        </p:txBody>
      </p:sp>
      <p:sp>
        <p:nvSpPr>
          <p:cNvPr id="1180" name="Google Shape;1180;p17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23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1" name="Google Shape;1181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50" y="1521350"/>
            <a:ext cx="7838601" cy="21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72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5 minutes</a:t>
            </a:r>
            <a:endParaRPr sz="1800"/>
          </a:p>
        </p:txBody>
      </p:sp>
      <p:sp>
        <p:nvSpPr>
          <p:cNvPr id="1187" name="Google Shape;1187;p17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88" name="Google Shape;1188;p172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out Jupyter notebook</a:t>
            </a:r>
            <a:endParaRPr/>
          </a:p>
        </p:txBody>
      </p:sp>
      <p:sp>
        <p:nvSpPr>
          <p:cNvPr id="1189" name="Google Shape;1189;p172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 some time to try out Jupyter notebook.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Make sure you can: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Convert cells between Markdown and Code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Edit and execute a note cell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Edit and execute a code cell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Try to do some math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Make an error</a:t>
            </a:r>
            <a:endParaRPr sz="1800"/>
          </a:p>
        </p:txBody>
      </p:sp>
      <p:sp>
        <p:nvSpPr>
          <p:cNvPr id="1190" name="Google Shape;1190;p172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7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25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6" name="Google Shape;1196;p173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wrote more code in python than we were expecting, including all [the] in-game screens and the main interface. </a:t>
            </a:r>
            <a:endParaRPr/>
          </a:p>
        </p:txBody>
      </p:sp>
      <p:sp>
        <p:nvSpPr>
          <p:cNvPr id="1197" name="Google Shape;1197;p173"/>
          <p:cNvSpPr txBox="1">
            <a:spLocks noGrp="1"/>
          </p:cNvSpPr>
          <p:nvPr>
            <p:ph type="subTitle" idx="1"/>
          </p:nvPr>
        </p:nvSpPr>
        <p:spPr>
          <a:xfrm>
            <a:off x="1403050" y="3984750"/>
            <a:ext cx="67197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Soren Johnson, </a:t>
            </a:r>
            <a:br>
              <a:rPr lang="en" sz="1800"/>
            </a:br>
            <a:r>
              <a:rPr lang="en" sz="1800"/>
              <a:t>Lead designer on Civilization IV, Firaxis Games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74"/>
          <p:cNvSpPr txBox="1"/>
          <p:nvPr/>
        </p:nvSpPr>
        <p:spPr>
          <a:xfrm>
            <a:off x="648070" y="523577"/>
            <a:ext cx="43992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Python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3" name="Google Shape;1203;p174"/>
          <p:cNvSpPr txBox="1">
            <a:spLocks noGrp="1"/>
          </p:cNvSpPr>
          <p:nvPr>
            <p:ph type="title"/>
          </p:nvPr>
        </p:nvSpPr>
        <p:spPr>
          <a:xfrm>
            <a:off x="648078" y="1777052"/>
            <a:ext cx="8233800" cy="15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Python Programming</a:t>
            </a:r>
            <a:br>
              <a:rPr lang="en"/>
            </a:br>
            <a:r>
              <a:rPr lang="en"/>
              <a:t>Fundamentals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7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Fundamentals Framework</a:t>
            </a:r>
            <a:endParaRPr/>
          </a:p>
        </p:txBody>
      </p:sp>
      <p:sp>
        <p:nvSpPr>
          <p:cNvPr id="1215" name="Google Shape;1215;p176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 programming language can be broken down into core components</a:t>
            </a:r>
            <a:r>
              <a:rPr lang="en"/>
              <a:t>. H</a:t>
            </a:r>
            <a:r>
              <a:rPr lang="en" sz="1800"/>
              <a:t>aving a general framework for </a:t>
            </a:r>
            <a:r>
              <a:rPr lang="en"/>
              <a:t>this </a:t>
            </a:r>
            <a:r>
              <a:rPr lang="en" sz="1800"/>
              <a:t>context will help us learn specifics for Python.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Syntax</a:t>
            </a:r>
            <a:endParaRPr sz="1800" b="1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 structure of the commands given to the computer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Variables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computers store information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Control Structures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Sets the hierarchy/priorities of programming logic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b="1"/>
              <a:t>Data Structures</a:t>
            </a:r>
            <a:endParaRPr sz="1800" b="1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/>
              <a:t>How computers organize data</a:t>
            </a:r>
            <a:endParaRPr sz="1800"/>
          </a:p>
        </p:txBody>
      </p:sp>
      <p:sp>
        <p:nvSpPr>
          <p:cNvPr id="1216" name="Google Shape;1216;p17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27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77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lang="en" sz="1800" b="1"/>
              <a:t>syntax</a:t>
            </a:r>
            <a:r>
              <a:rPr lang="en" sz="1800"/>
              <a:t> of a programming language is the set of rules that define the combinations of symbols that are considered to be correctly structured programs in that language</a:t>
            </a:r>
            <a:endParaRPr sz="18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Just like our spoken languages have structures like paragraphs and sentences, programming languages have </a:t>
            </a:r>
            <a:r>
              <a:rPr lang="en" sz="1800" b="1"/>
              <a:t>code blocks</a:t>
            </a:r>
            <a:r>
              <a:rPr lang="en" sz="1800"/>
              <a:t> and </a:t>
            </a:r>
            <a:r>
              <a:rPr lang="en" sz="1800" b="1"/>
              <a:t>statements</a:t>
            </a:r>
            <a:r>
              <a:rPr lang="en" sz="1800"/>
              <a:t>.</a:t>
            </a:r>
            <a:endParaRPr sz="1800"/>
          </a:p>
        </p:txBody>
      </p:sp>
      <p:sp>
        <p:nvSpPr>
          <p:cNvPr id="1222" name="Google Shape;1222;p17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1223" name="Google Shape;1223;p17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28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7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29" name="Google Shape;1229;p178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Variables</a:t>
            </a:r>
            <a:r>
              <a:rPr lang="en"/>
              <a:t> are s</a:t>
            </a:r>
            <a:r>
              <a:rPr lang="en" sz="1800"/>
              <a:t>ymbolic names that store </a:t>
            </a:r>
            <a:r>
              <a:rPr lang="en"/>
              <a:t>a</a:t>
            </a:r>
            <a:r>
              <a:rPr lang="en" sz="1800"/>
              <a:t> specific piece of information.</a:t>
            </a:r>
            <a:r>
              <a:rPr lang="en"/>
              <a:t> Variables</a:t>
            </a:r>
            <a:r>
              <a:rPr lang="en" sz="1800"/>
              <a:t> come in different types in order </a:t>
            </a:r>
            <a:r>
              <a:rPr lang="en"/>
              <a:t>to hold</a:t>
            </a:r>
            <a:r>
              <a:rPr lang="en" sz="1800"/>
              <a:t> different kinds of information.</a:t>
            </a:r>
            <a:endParaRPr sz="18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example: </a:t>
            </a:r>
            <a:r>
              <a:rPr lang="en" sz="1800" b="1"/>
              <a:t>r = 3  </a:t>
            </a:r>
            <a:endParaRPr sz="1800" b="1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Defines a variable: named “</a:t>
            </a:r>
            <a:r>
              <a:rPr lang="en" sz="1800" b="1"/>
              <a:t>r</a:t>
            </a:r>
            <a:r>
              <a:rPr lang="en" sz="1800"/>
              <a:t>”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holds a numerical integer: </a:t>
            </a:r>
            <a:r>
              <a:rPr lang="en" sz="1800" b="1"/>
              <a:t>3  </a:t>
            </a:r>
            <a:endParaRPr sz="18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 types of variables: 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float (3.14)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string (“Hello”)</a:t>
            </a:r>
            <a:endParaRPr sz="18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0" name="Google Shape;1230;p17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29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4" name="Google Shape;1004;p149"/>
          <p:cNvCxnSpPr/>
          <p:nvPr/>
        </p:nvCxnSpPr>
        <p:spPr>
          <a:xfrm>
            <a:off x="3459475" y="2475750"/>
            <a:ext cx="4632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5" name="Google Shape;1005;p149"/>
          <p:cNvSpPr txBox="1">
            <a:spLocks noGrp="1"/>
          </p:cNvSpPr>
          <p:nvPr>
            <p:ph type="subTitle" idx="4294967295"/>
          </p:nvPr>
        </p:nvSpPr>
        <p:spPr>
          <a:xfrm>
            <a:off x="3416292" y="1869551"/>
            <a:ext cx="4918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Data Science Lead – Human Theory</a:t>
            </a:r>
            <a:endParaRPr dirty="0"/>
          </a:p>
        </p:txBody>
      </p:sp>
      <p:sp>
        <p:nvSpPr>
          <p:cNvPr id="1006" name="Google Shape;1006;p14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</a:t>
            </a:r>
            <a:r>
              <a:rPr lang="en-GB" dirty="0">
                <a:solidFill>
                  <a:srgbClr val="000000"/>
                </a:solidFill>
              </a:rPr>
              <a:t>a</a:t>
            </a:r>
            <a:r>
              <a:rPr lang="en" dirty="0" err="1">
                <a:solidFill>
                  <a:srgbClr val="000000"/>
                </a:solidFill>
              </a:rPr>
              <a:t>niel</a:t>
            </a:r>
            <a:r>
              <a:rPr lang="en" dirty="0">
                <a:solidFill>
                  <a:srgbClr val="000000"/>
                </a:solidFill>
              </a:rPr>
              <a:t> Payne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07" name="Google Shape;1007;p14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BBF40-191F-8348-B510-56305131E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26" y="1127132"/>
            <a:ext cx="2300837" cy="23008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F61A5-36E7-2C48-9A63-7D05483CC878}"/>
              </a:ext>
            </a:extLst>
          </p:cNvPr>
          <p:cNvSpPr txBox="1"/>
          <p:nvPr/>
        </p:nvSpPr>
        <p:spPr>
          <a:xfrm>
            <a:off x="605809" y="4136668"/>
            <a:ext cx="2853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danielpayne@humantheory.co.uk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7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236" name="Google Shape;1236;p179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A block of programming that analyses variables and chooses a direction in which to go based on given parameters is a </a:t>
            </a:r>
            <a:r>
              <a:rPr lang="en" sz="1800" b="1"/>
              <a:t>control structure.</a:t>
            </a:r>
            <a:endParaRPr sz="1800" b="1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term </a:t>
            </a:r>
            <a:r>
              <a:rPr lang="en" sz="1800" b="1"/>
              <a:t>flow control</a:t>
            </a:r>
            <a:r>
              <a:rPr lang="en" sz="1800"/>
              <a:t> details the direction the program takes (how program logic “flows”). It determines how a computer will respond when given certain conditions and parameters. Some typical structures include: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If </a:t>
            </a:r>
            <a:r>
              <a:rPr lang="en" sz="1800"/>
              <a:t>statements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For</a:t>
            </a:r>
            <a:r>
              <a:rPr lang="en" sz="1800"/>
              <a:t> loops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Functions</a:t>
            </a:r>
            <a:r>
              <a:rPr lang="en" sz="1800"/>
              <a:t> </a:t>
            </a:r>
            <a:endParaRPr sz="1800"/>
          </a:p>
        </p:txBody>
      </p:sp>
      <p:sp>
        <p:nvSpPr>
          <p:cNvPr id="1237" name="Google Shape;1237;p17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30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8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243" name="Google Shape;1243;p180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 sz="1800"/>
              <a:t> </a:t>
            </a:r>
            <a:r>
              <a:rPr lang="en" sz="1800" b="1"/>
              <a:t>data structure</a:t>
            </a:r>
            <a:r>
              <a:rPr lang="en" sz="1800"/>
              <a:t> is a particular way of storing and organizing data in a computer so that it can be used efficiently. 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examples in Python include: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Lists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Tuples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Dictionaries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Dataframes</a:t>
            </a:r>
            <a:endParaRPr sz="1800"/>
          </a:p>
        </p:txBody>
      </p:sp>
      <p:sp>
        <p:nvSpPr>
          <p:cNvPr id="1244" name="Google Shape;1244;p18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31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81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Let</a:t>
            </a:r>
            <a:r>
              <a:rPr lang="en"/>
              <a:t>’s see</a:t>
            </a:r>
            <a:r>
              <a:rPr lang="en" sz="1800"/>
              <a:t> what a Python program looks like.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start</a:t>
            </a:r>
            <a:r>
              <a:rPr lang="en" sz="1800"/>
              <a:t> with the </a:t>
            </a:r>
            <a:r>
              <a:rPr lang="en"/>
              <a:t>classic</a:t>
            </a:r>
            <a:r>
              <a:rPr lang="en" sz="1800"/>
              <a:t> "</a:t>
            </a:r>
            <a:r>
              <a:rPr lang="en" sz="1800" i="1"/>
              <a:t>Hello World</a:t>
            </a:r>
            <a:r>
              <a:rPr lang="en" sz="1800"/>
              <a:t>!" program: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code will print the message "Hello World!" on the screen.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0" name="Google Shape;1250;p18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251" name="Google Shape;1251;p18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32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2" name="Google Shape;1252;p181"/>
          <p:cNvPicPr preferRelativeResize="0"/>
          <p:nvPr/>
        </p:nvPicPr>
        <p:blipFill rotWithShape="1">
          <a:blip r:embed="rId3">
            <a:alphaModFix/>
          </a:blip>
          <a:srcRect r="48197"/>
          <a:stretch/>
        </p:blipFill>
        <p:spPr>
          <a:xfrm>
            <a:off x="2203550" y="2695075"/>
            <a:ext cx="4736899" cy="1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82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“hello world”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string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Denoted by quotation marks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 Single ‘...‘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Double “...”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Triple “””...”””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Function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Print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Aside: # makes comments</a:t>
            </a:r>
            <a:endParaRPr sz="1800"/>
          </a:p>
        </p:txBody>
      </p:sp>
      <p:sp>
        <p:nvSpPr>
          <p:cNvPr id="1258" name="Google Shape;1258;p18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just see?</a:t>
            </a:r>
            <a:endParaRPr/>
          </a:p>
        </p:txBody>
      </p:sp>
      <p:sp>
        <p:nvSpPr>
          <p:cNvPr id="1259" name="Google Shape;1259;p18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33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0" name="Google Shape;1260;p182"/>
          <p:cNvPicPr preferRelativeResize="0"/>
          <p:nvPr/>
        </p:nvPicPr>
        <p:blipFill rotWithShape="1">
          <a:blip r:embed="rId3">
            <a:alphaModFix/>
          </a:blip>
          <a:srcRect r="49080"/>
          <a:stretch/>
        </p:blipFill>
        <p:spPr>
          <a:xfrm>
            <a:off x="4183925" y="1249850"/>
            <a:ext cx="4655999" cy="1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83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45165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Types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Bool</a:t>
            </a:r>
            <a:r>
              <a:rPr lang="en" sz="1800"/>
              <a:t> - 1 or 0, True or False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Int</a:t>
            </a:r>
            <a:r>
              <a:rPr lang="en" sz="1800"/>
              <a:t> - number w/o decimal point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Float</a:t>
            </a:r>
            <a:r>
              <a:rPr lang="en" sz="1800"/>
              <a:t> - number w/ decimal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String</a:t>
            </a:r>
            <a:r>
              <a:rPr lang="en" sz="1800"/>
              <a:t> - text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Assignment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=</a:t>
            </a:r>
            <a:r>
              <a:rPr lang="en" sz="1800"/>
              <a:t> operator defines variable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Variable names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snake_case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Lowercase Letters, Numbers, Underscores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type() function </a:t>
            </a:r>
            <a:r>
              <a:rPr lang="en" sz="1800"/>
              <a:t>- shows data type</a:t>
            </a:r>
            <a:endParaRPr sz="1800"/>
          </a:p>
        </p:txBody>
      </p:sp>
      <p:sp>
        <p:nvSpPr>
          <p:cNvPr id="1266" name="Google Shape;1266;p18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67" name="Google Shape;1267;p18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34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8" name="Google Shape;126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732725"/>
            <a:ext cx="29718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8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74" name="Google Shape;1274;p184"/>
          <p:cNvSpPr txBox="1">
            <a:spLocks noGrp="1"/>
          </p:cNvSpPr>
          <p:nvPr>
            <p:ph type="body" idx="1"/>
          </p:nvPr>
        </p:nvSpPr>
        <p:spPr>
          <a:xfrm>
            <a:off x="338750" y="796375"/>
            <a:ext cx="8318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Operators - </a:t>
            </a:r>
            <a:r>
              <a:rPr lang="en" sz="1800">
                <a:solidFill>
                  <a:schemeClr val="dk1"/>
                </a:solidFill>
              </a:rPr>
              <a:t> combine data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+, -, *, /   </a:t>
            </a:r>
            <a:r>
              <a:rPr lang="en" sz="1800">
                <a:solidFill>
                  <a:schemeClr val="dk1"/>
                </a:solidFill>
              </a:rPr>
              <a:t>(add, subtract, multiply, divide)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+=, -=, etc </a:t>
            </a:r>
            <a:r>
              <a:rPr lang="en" sz="1800">
                <a:solidFill>
                  <a:schemeClr val="dk1"/>
                </a:solidFill>
              </a:rPr>
              <a:t>( perform operation and save result)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** </a:t>
            </a:r>
            <a:r>
              <a:rPr lang="en" sz="1800">
                <a:solidFill>
                  <a:schemeClr val="dk1"/>
                </a:solidFill>
              </a:rPr>
              <a:t>(power)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//, % </a:t>
            </a:r>
            <a:r>
              <a:rPr lang="en" sz="1800">
                <a:solidFill>
                  <a:schemeClr val="dk1"/>
                </a:solidFill>
              </a:rPr>
              <a:t>(quotient, remainder (modulus))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&gt;, &lt;, ==, !=, &lt;=, &gt;= </a:t>
            </a:r>
            <a:r>
              <a:rPr lang="en" sz="1800">
                <a:solidFill>
                  <a:schemeClr val="dk1"/>
                </a:solidFill>
              </a:rPr>
              <a:t>(greater than, less than, equal, not equal, etc)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Functions and methods</a:t>
            </a:r>
            <a:r>
              <a:rPr lang="en" sz="1800"/>
              <a:t> - saved instructions to manipulate data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abs(</a:t>
            </a:r>
            <a:r>
              <a:rPr lang="en" sz="1800"/>
              <a:t>my_int</a:t>
            </a:r>
            <a:r>
              <a:rPr lang="en" sz="1800" b="1"/>
              <a:t>) - </a:t>
            </a:r>
            <a:r>
              <a:rPr lang="en" sz="1800"/>
              <a:t>function_name(data)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len(</a:t>
            </a:r>
            <a:r>
              <a:rPr lang="en" sz="1800"/>
              <a:t>my_string</a:t>
            </a:r>
            <a:r>
              <a:rPr lang="en" sz="1800" b="1"/>
              <a:t>)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my_string</a:t>
            </a:r>
            <a:r>
              <a:rPr lang="en" sz="1800" b="1"/>
              <a:t>.lower() - </a:t>
            </a:r>
            <a:r>
              <a:rPr lang="en" sz="1800"/>
              <a:t>data</a:t>
            </a:r>
            <a:r>
              <a:rPr lang="en" sz="1800" b="1"/>
              <a:t>.</a:t>
            </a:r>
            <a:r>
              <a:rPr lang="en" sz="1800"/>
              <a:t>method_name()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my_int</a:t>
            </a:r>
            <a:r>
              <a:rPr lang="en" sz="1800" b="1"/>
              <a:t>.__add__(5)</a:t>
            </a:r>
            <a:endParaRPr sz="1800" b="1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b="1">
                <a:solidFill>
                  <a:schemeClr val="dk1"/>
                </a:solidFill>
              </a:rPr>
              <a:t>“Dunder” - </a:t>
            </a:r>
            <a:r>
              <a:rPr lang="en" sz="1800">
                <a:solidFill>
                  <a:schemeClr val="dk1"/>
                </a:solidFill>
              </a:rPr>
              <a:t>double underscore (__) = important Python built in item</a:t>
            </a:r>
            <a:endParaRPr sz="1800"/>
          </a:p>
        </p:txBody>
      </p:sp>
      <p:sp>
        <p:nvSpPr>
          <p:cNvPr id="1275" name="Google Shape;1275;p18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35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85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try! Pair up with a partner to attempt the following in your notebooks. Help each other out!: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variables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Bool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Int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Float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String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Check their class with type()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Try out some operations on your variables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What works? What causes errors?</a:t>
            </a:r>
            <a:endParaRPr sz="1800"/>
          </a:p>
        </p:txBody>
      </p:sp>
      <p:sp>
        <p:nvSpPr>
          <p:cNvPr id="1281" name="Google Shape;1281;p185"/>
          <p:cNvSpPr txBox="1">
            <a:spLocks noGrp="1"/>
          </p:cNvSpPr>
          <p:nvPr>
            <p:ph type="subTitle" idx="2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5 minutes</a:t>
            </a:r>
            <a:endParaRPr sz="1800"/>
          </a:p>
        </p:txBody>
      </p:sp>
      <p:sp>
        <p:nvSpPr>
          <p:cNvPr id="1282" name="Google Shape;1282;p185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Practice in Jupyter notebook</a:t>
            </a:r>
            <a:endParaRPr/>
          </a:p>
        </p:txBody>
      </p:sp>
      <p:sp>
        <p:nvSpPr>
          <p:cNvPr id="1283" name="Google Shape;1283;p185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86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Lists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</a:t>
            </a:r>
            <a:r>
              <a:rPr lang="en" sz="1800" b="1"/>
              <a:t>collection</a:t>
            </a:r>
            <a:r>
              <a:rPr lang="en" sz="1800"/>
              <a:t> of objects</a:t>
            </a:r>
            <a:endParaRPr sz="180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■"/>
            </a:pPr>
            <a:r>
              <a:rPr lang="en" sz="1800"/>
              <a:t>Mixed types are okay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/>
              <a:t>Defined with </a:t>
            </a:r>
            <a:r>
              <a:rPr lang="en" sz="1800" b="1"/>
              <a:t>square brackets</a:t>
            </a:r>
            <a:r>
              <a:rPr lang="en" sz="1800"/>
              <a:t> [ ]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They can be modified</a:t>
            </a:r>
            <a:endParaRPr sz="180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■"/>
            </a:pPr>
            <a:r>
              <a:rPr lang="en" sz="1800"/>
              <a:t>my_list</a:t>
            </a:r>
            <a:r>
              <a:rPr lang="en" sz="1800" b="1"/>
              <a:t>.append()</a:t>
            </a:r>
            <a:endParaRPr sz="1800" b="1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my_list</a:t>
            </a:r>
            <a:r>
              <a:rPr lang="en" sz="1800" b="1"/>
              <a:t>.remove()</a:t>
            </a:r>
            <a:endParaRPr sz="1800" b="1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Slicing</a:t>
            </a:r>
            <a:endParaRPr sz="1800" b="1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Access elements</a:t>
            </a:r>
            <a:endParaRPr sz="180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my_list</a:t>
            </a:r>
            <a:r>
              <a:rPr lang="en" sz="1800" b="1"/>
              <a:t>[</a:t>
            </a:r>
            <a:r>
              <a:rPr lang="en" sz="1800"/>
              <a:t> start </a:t>
            </a:r>
            <a:r>
              <a:rPr lang="en" sz="1800" b="1"/>
              <a:t>:</a:t>
            </a:r>
            <a:r>
              <a:rPr lang="en" sz="1800"/>
              <a:t> end </a:t>
            </a:r>
            <a:r>
              <a:rPr lang="en" sz="1800" b="1"/>
              <a:t>:</a:t>
            </a:r>
            <a:r>
              <a:rPr lang="en" sz="1800"/>
              <a:t> step </a:t>
            </a:r>
            <a:r>
              <a:rPr lang="en" sz="1800" b="1"/>
              <a:t>]</a:t>
            </a:r>
            <a:endParaRPr sz="1800" b="1"/>
          </a:p>
        </p:txBody>
      </p:sp>
      <p:sp>
        <p:nvSpPr>
          <p:cNvPr id="1289" name="Google Shape;1289;p186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290" name="Google Shape;1290;p18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37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1" name="Google Shape;1291;p186"/>
          <p:cNvPicPr preferRelativeResize="0"/>
          <p:nvPr/>
        </p:nvPicPr>
        <p:blipFill rotWithShape="1">
          <a:blip r:embed="rId3">
            <a:alphaModFix/>
          </a:blip>
          <a:srcRect r="39769"/>
          <a:stretch/>
        </p:blipFill>
        <p:spPr>
          <a:xfrm>
            <a:off x="4766800" y="951800"/>
            <a:ext cx="42110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87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49704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Tuples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very similar to lists, but:</a:t>
            </a:r>
            <a:endParaRPr sz="180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They are defined with parentheses ( ) instead of square brackets</a:t>
            </a:r>
            <a:endParaRPr sz="180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They cannot be changed</a:t>
            </a:r>
            <a:endParaRPr sz="1800"/>
          </a:p>
          <a:p>
            <a: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append() method</a:t>
            </a:r>
            <a:endParaRPr sz="1800"/>
          </a:p>
          <a:p>
            <a: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remove() method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Slicing works the same way</a:t>
            </a:r>
            <a:endParaRPr sz="1800"/>
          </a:p>
        </p:txBody>
      </p:sp>
      <p:sp>
        <p:nvSpPr>
          <p:cNvPr id="1297" name="Google Shape;1297;p18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298" name="Google Shape;1298;p18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38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9" name="Google Shape;1299;p187"/>
          <p:cNvPicPr preferRelativeResize="0"/>
          <p:nvPr/>
        </p:nvPicPr>
        <p:blipFill rotWithShape="1">
          <a:blip r:embed="rId3">
            <a:alphaModFix/>
          </a:blip>
          <a:srcRect r="48022"/>
          <a:stretch/>
        </p:blipFill>
        <p:spPr>
          <a:xfrm>
            <a:off x="5185350" y="868850"/>
            <a:ext cx="3624101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88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b="1"/>
              <a:t>Dictionaries</a:t>
            </a:r>
            <a:r>
              <a:rPr lang="en" sz="1800"/>
              <a:t> 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/>
              <a:t>Collections of </a:t>
            </a:r>
            <a:r>
              <a:rPr lang="en" sz="1800" b="1"/>
              <a:t>key/value pairs</a:t>
            </a:r>
            <a:endParaRPr sz="1800" b="1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Defined by curly brackets </a:t>
            </a:r>
            <a:r>
              <a:rPr lang="en" sz="1800" b="1"/>
              <a:t>{ }</a:t>
            </a:r>
            <a:endParaRPr sz="1800" b="1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Slicing uses </a:t>
            </a:r>
            <a:r>
              <a:rPr lang="en" sz="1800" b="1"/>
              <a:t>keys</a:t>
            </a:r>
            <a:endParaRPr sz="1800" b="1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Order</a:t>
            </a:r>
            <a:r>
              <a:rPr lang="en" sz="1800"/>
              <a:t> is not preserved</a:t>
            </a:r>
            <a:endParaRPr sz="1800"/>
          </a:p>
        </p:txBody>
      </p:sp>
      <p:sp>
        <p:nvSpPr>
          <p:cNvPr id="1305" name="Google Shape;1305;p188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306" name="Google Shape;1306;p188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39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7" name="Google Shape;130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795825"/>
            <a:ext cx="75438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488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5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14" name="Google Shape;1014;p15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GA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9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b="1"/>
              <a:t>If / elif / else</a:t>
            </a:r>
            <a:r>
              <a:rPr lang="en" sz="1800"/>
              <a:t> 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Check conditions with boolean operators (i.e. &lt;, &gt;, ==)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Execute a single code block depending on result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True: code runs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be:</a:t>
            </a:r>
            <a:endParaRPr sz="180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 if alone</a:t>
            </a:r>
            <a:endParaRPr sz="180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f/else</a:t>
            </a:r>
            <a:endParaRPr sz="180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if/elif(s)/else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Indentation controls end of </a:t>
            </a:r>
            <a:r>
              <a:rPr lang="en" sz="1800" b="1"/>
              <a:t>if</a:t>
            </a:r>
            <a:r>
              <a:rPr lang="en" sz="1800"/>
              <a:t> block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 controls which code runs</a:t>
            </a:r>
            <a:endParaRPr sz="1800"/>
          </a:p>
        </p:txBody>
      </p:sp>
      <p:sp>
        <p:nvSpPr>
          <p:cNvPr id="1313" name="Google Shape;1313;p189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314" name="Google Shape;1314;p189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40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5" name="Google Shape;1315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76450"/>
            <a:ext cx="43624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90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 - if</a:t>
            </a:r>
            <a:endParaRPr/>
          </a:p>
        </p:txBody>
      </p:sp>
      <p:sp>
        <p:nvSpPr>
          <p:cNvPr id="1321" name="Google Shape;1321;p190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41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2" name="Google Shape;1322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75" y="853075"/>
            <a:ext cx="71818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91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b="1"/>
              <a:t>for</a:t>
            </a:r>
            <a:r>
              <a:rPr lang="en" sz="1800"/>
              <a:t> loop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Repeat operations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Loop variable takes each value from list in turn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Indentation controls end of loop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Watch out for infinite loops!</a:t>
            </a:r>
            <a:endParaRPr sz="180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Interrupt or restart kernel when this happens</a:t>
            </a:r>
            <a:endParaRPr sz="1800"/>
          </a:p>
        </p:txBody>
      </p:sp>
      <p:sp>
        <p:nvSpPr>
          <p:cNvPr id="1328" name="Google Shape;1328;p191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329" name="Google Shape;1329;p191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42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30" name="Google Shape;133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3052988"/>
            <a:ext cx="48196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92"/>
          <p:cNvSpPr txBox="1">
            <a:spLocks noGrp="1"/>
          </p:cNvSpPr>
          <p:nvPr>
            <p:ph type="body" idx="1"/>
          </p:nvPr>
        </p:nvSpPr>
        <p:spPr>
          <a:xfrm>
            <a:off x="330600" y="640250"/>
            <a:ext cx="82419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b="1"/>
              <a:t>Functions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Groups of instructions repeat / create abstractions of common tasks. 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/>
              <a:t>Divide our code into useful blocks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/>
              <a:t>Provide order, making the code more readable and reusable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 name</a:t>
            </a:r>
            <a:r>
              <a:rPr lang="en" sz="1800" b="1"/>
              <a:t>(input1, input2, …)</a:t>
            </a:r>
            <a:r>
              <a:rPr lang="en" sz="1800"/>
              <a:t> :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First line is “Document String” describing how function works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Definition saves instructions only - no execution!</a:t>
            </a:r>
            <a:endParaRPr sz="1800"/>
          </a:p>
        </p:txBody>
      </p:sp>
      <p:sp>
        <p:nvSpPr>
          <p:cNvPr id="1336" name="Google Shape;1336;p19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337" name="Google Shape;1337;p19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43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38" name="Google Shape;133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2980775"/>
            <a:ext cx="52959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93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b="1"/>
              <a:t>Functions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Run functions with parentheses after the name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Needs to be defined before it can be executed!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return value is saved in var2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Other functions can be run on the result!</a:t>
            </a:r>
            <a:endParaRPr sz="1800"/>
          </a:p>
        </p:txBody>
      </p:sp>
      <p:sp>
        <p:nvSpPr>
          <p:cNvPr id="1344" name="Google Shape;1344;p19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345" name="Google Shape;1345;p19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44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6" name="Google Shape;1346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538" y="2571750"/>
            <a:ext cx="597217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94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 b="1"/>
              <a:t>Packages</a:t>
            </a:r>
            <a:endParaRPr sz="1800" b="1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Install new libraries to add functionality to Python:</a:t>
            </a:r>
            <a:endParaRPr sz="1800"/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conda install &lt;name&gt;</a:t>
            </a:r>
            <a:endParaRPr sz="1800"/>
          </a:p>
          <a:p>
            <a:pPr marL="18288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</a:t>
            </a:r>
            <a:endParaRPr sz="1800"/>
          </a:p>
          <a:p>
            <a:pPr marL="914400" marR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pip install &lt;name&gt;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Use packages by importing them into your Python scripts</a:t>
            </a:r>
            <a:endParaRPr sz="1800"/>
          </a:p>
        </p:txBody>
      </p:sp>
      <p:sp>
        <p:nvSpPr>
          <p:cNvPr id="1352" name="Google Shape;1352;p194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python</a:t>
            </a:r>
            <a:endParaRPr/>
          </a:p>
        </p:txBody>
      </p:sp>
      <p:sp>
        <p:nvSpPr>
          <p:cNvPr id="1353" name="Google Shape;1353;p19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45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4" name="Google Shape;1354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675" y="595000"/>
            <a:ext cx="1660125" cy="17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94"/>
          <p:cNvPicPr preferRelativeResize="0"/>
          <p:nvPr/>
        </p:nvPicPr>
        <p:blipFill rotWithShape="1">
          <a:blip r:embed="rId4">
            <a:alphaModFix/>
          </a:blip>
          <a:srcRect r="47326" b="56738"/>
          <a:stretch/>
        </p:blipFill>
        <p:spPr>
          <a:xfrm>
            <a:off x="2800988" y="3048375"/>
            <a:ext cx="3542025" cy="12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95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Common Packages</a:t>
            </a: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Data manipulation:  </a:t>
            </a:r>
            <a:r>
              <a:rPr lang="en" sz="1800" dirty="0">
                <a:solidFill>
                  <a:srgbClr val="7F7F7F"/>
                </a:solidFill>
              </a:rPr>
              <a:t>pandas, </a:t>
            </a:r>
            <a:r>
              <a:rPr lang="en" sz="1800" dirty="0" err="1">
                <a:solidFill>
                  <a:srgbClr val="7F7F7F"/>
                </a:solidFill>
              </a:rPr>
              <a:t>Numpy</a:t>
            </a:r>
            <a:r>
              <a:rPr lang="en" sz="1800" dirty="0">
                <a:solidFill>
                  <a:srgbClr val="7F7F7F"/>
                </a:solidFill>
              </a:rPr>
              <a:t>, </a:t>
            </a:r>
            <a:r>
              <a:rPr lang="en" sz="1800" dirty="0" err="1">
                <a:solidFill>
                  <a:srgbClr val="7F7F7F"/>
                </a:solidFill>
              </a:rPr>
              <a:t>scipy</a:t>
            </a:r>
            <a:endParaRPr sz="1800" dirty="0">
              <a:solidFill>
                <a:srgbClr val="7F7F7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Machine Learning:   </a:t>
            </a:r>
            <a:r>
              <a:rPr lang="en" sz="1800" dirty="0" err="1">
                <a:solidFill>
                  <a:srgbClr val="7F7F7F"/>
                </a:solidFill>
              </a:rPr>
              <a:t>scikit</a:t>
            </a:r>
            <a:r>
              <a:rPr lang="en" sz="1800" dirty="0">
                <a:solidFill>
                  <a:srgbClr val="7F7F7F"/>
                </a:solidFill>
              </a:rPr>
              <a:t>-learn, </a:t>
            </a:r>
            <a:r>
              <a:rPr lang="en" sz="1800" dirty="0" err="1">
                <a:solidFill>
                  <a:srgbClr val="7F7F7F"/>
                </a:solidFill>
              </a:rPr>
              <a:t>nltk</a:t>
            </a:r>
            <a:endParaRPr sz="1800" dirty="0">
              <a:solidFill>
                <a:srgbClr val="7F7F7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Databases:</a:t>
            </a:r>
            <a:r>
              <a:rPr lang="en" sz="1800" dirty="0">
                <a:solidFill>
                  <a:srgbClr val="7F7F7F"/>
                </a:solidFill>
              </a:rPr>
              <a:t> 	psycopq2, </a:t>
            </a:r>
            <a:r>
              <a:rPr lang="en" sz="1800" dirty="0" err="1">
                <a:solidFill>
                  <a:srgbClr val="7F7F7F"/>
                </a:solidFill>
              </a:rPr>
              <a:t>sqlalchemy</a:t>
            </a:r>
            <a:endParaRPr sz="1800" dirty="0">
              <a:solidFill>
                <a:srgbClr val="7F7F7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Visualizations:	</a:t>
            </a:r>
            <a:r>
              <a:rPr lang="en" sz="1800" dirty="0">
                <a:solidFill>
                  <a:srgbClr val="7F7F7F"/>
                </a:solidFill>
              </a:rPr>
              <a:t>matplotlib, </a:t>
            </a:r>
            <a:r>
              <a:rPr lang="en" sz="1800" dirty="0" err="1">
                <a:solidFill>
                  <a:srgbClr val="7F7F7F"/>
                </a:solidFill>
              </a:rPr>
              <a:t>plotly</a:t>
            </a:r>
            <a:r>
              <a:rPr lang="en" sz="1800" dirty="0">
                <a:solidFill>
                  <a:srgbClr val="7F7F7F"/>
                </a:solidFill>
              </a:rPr>
              <a:t>, bokeh</a:t>
            </a:r>
            <a:endParaRPr sz="1800" dirty="0">
              <a:solidFill>
                <a:srgbClr val="7F7F7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API calls / web scraping:   </a:t>
            </a:r>
            <a:r>
              <a:rPr lang="en" sz="1800" dirty="0">
                <a:solidFill>
                  <a:srgbClr val="7F7F7F"/>
                </a:solidFill>
              </a:rPr>
              <a:t>requests, </a:t>
            </a:r>
            <a:r>
              <a:rPr lang="en" sz="1800" dirty="0" err="1">
                <a:solidFill>
                  <a:srgbClr val="7F7F7F"/>
                </a:solidFill>
              </a:rPr>
              <a:t>BeautifulSoup</a:t>
            </a:r>
            <a:r>
              <a:rPr lang="en" sz="1800" dirty="0">
                <a:solidFill>
                  <a:srgbClr val="7F7F7F"/>
                </a:solidFill>
              </a:rPr>
              <a:t>, </a:t>
            </a:r>
            <a:r>
              <a:rPr lang="en" sz="1800" dirty="0" err="1">
                <a:solidFill>
                  <a:srgbClr val="7F7F7F"/>
                </a:solidFill>
              </a:rPr>
              <a:t>Scrapy</a:t>
            </a:r>
            <a:endParaRPr sz="1800" dirty="0">
              <a:solidFill>
                <a:srgbClr val="7F7F7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Web development:    </a:t>
            </a:r>
            <a:r>
              <a:rPr lang="en" sz="1800" dirty="0">
                <a:solidFill>
                  <a:srgbClr val="7F7F7F"/>
                </a:solidFill>
              </a:rPr>
              <a:t>Django, Flask, Twisted, </a:t>
            </a:r>
            <a:r>
              <a:rPr lang="en" sz="1800" dirty="0" err="1">
                <a:solidFill>
                  <a:srgbClr val="7F7F7F"/>
                </a:solidFill>
              </a:rPr>
              <a:t>Scapy</a:t>
            </a:r>
            <a:endParaRPr sz="1800" dirty="0">
              <a:solidFill>
                <a:srgbClr val="7F7F7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Game Development:   </a:t>
            </a:r>
            <a:r>
              <a:rPr lang="en" sz="1800" dirty="0" err="1">
                <a:solidFill>
                  <a:srgbClr val="7F7F7F"/>
                </a:solidFill>
              </a:rPr>
              <a:t>Pygame</a:t>
            </a:r>
            <a:r>
              <a:rPr lang="en" sz="1800" dirty="0">
                <a:solidFill>
                  <a:srgbClr val="7F7F7F"/>
                </a:solidFill>
              </a:rPr>
              <a:t>, </a:t>
            </a:r>
            <a:r>
              <a:rPr lang="en" sz="1800" dirty="0" err="1">
                <a:solidFill>
                  <a:srgbClr val="7F7F7F"/>
                </a:solidFill>
              </a:rPr>
              <a:t>Pyglet</a:t>
            </a:r>
            <a:endParaRPr sz="1800" dirty="0">
              <a:solidFill>
                <a:srgbClr val="7F7F7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Desktop App:   </a:t>
            </a:r>
            <a:r>
              <a:rPr lang="en" sz="1800" dirty="0" err="1">
                <a:solidFill>
                  <a:srgbClr val="7F7F7F"/>
                </a:solidFill>
              </a:rPr>
              <a:t>pyQt</a:t>
            </a:r>
            <a:r>
              <a:rPr lang="en" sz="1800" dirty="0">
                <a:solidFill>
                  <a:srgbClr val="7F7F7F"/>
                </a:solidFill>
              </a:rPr>
              <a:t>, </a:t>
            </a:r>
            <a:r>
              <a:rPr lang="en" sz="1800" dirty="0" err="1">
                <a:solidFill>
                  <a:srgbClr val="7F7F7F"/>
                </a:solidFill>
              </a:rPr>
              <a:t>Tkinter</a:t>
            </a:r>
            <a:endParaRPr sz="180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More</a:t>
            </a:r>
            <a:endParaRPr sz="1800" dirty="0">
              <a:solidFill>
                <a:srgbClr val="7F7F7F"/>
              </a:solidFill>
            </a:endParaRPr>
          </a:p>
        </p:txBody>
      </p:sp>
      <p:sp>
        <p:nvSpPr>
          <p:cNvPr id="1361" name="Google Shape;1361;p195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python</a:t>
            </a:r>
            <a:endParaRPr/>
          </a:p>
        </p:txBody>
      </p:sp>
      <p:sp>
        <p:nvSpPr>
          <p:cNvPr id="1362" name="Google Shape;1362;p19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363" name="Google Shape;1363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722" y="1561572"/>
            <a:ext cx="1888100" cy="20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96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47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9" name="Google Shape;1369;p196"/>
          <p:cNvSpPr txBox="1">
            <a:spLocks noGrp="1"/>
          </p:cNvSpPr>
          <p:nvPr>
            <p:ph type="title"/>
          </p:nvPr>
        </p:nvSpPr>
        <p:spPr>
          <a:xfrm>
            <a:off x="1324750" y="202190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students learn Python in our undergraduate and graduate Web courses. Why? Because there's nothing else with the flexibility or as many pre-built libraries...</a:t>
            </a:r>
            <a:endParaRPr/>
          </a:p>
        </p:txBody>
      </p:sp>
      <p:sp>
        <p:nvSpPr>
          <p:cNvPr id="1370" name="Google Shape;1370;p196"/>
          <p:cNvSpPr txBox="1">
            <a:spLocks noGrp="1"/>
          </p:cNvSpPr>
          <p:nvPr>
            <p:ph type="subTitle" idx="1"/>
          </p:nvPr>
        </p:nvSpPr>
        <p:spPr>
          <a:xfrm>
            <a:off x="2249725" y="4192153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Prof. James A. Hendler, Univ. of Maryland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97"/>
          <p:cNvSpPr txBox="1"/>
          <p:nvPr/>
        </p:nvSpPr>
        <p:spPr>
          <a:xfrm>
            <a:off x="648070" y="523577"/>
            <a:ext cx="43992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Python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6" name="Google Shape;1376;p197"/>
          <p:cNvSpPr txBox="1">
            <a:spLocks noGrp="1"/>
          </p:cNvSpPr>
          <p:nvPr>
            <p:ph type="title"/>
          </p:nvPr>
        </p:nvSpPr>
        <p:spPr>
          <a:xfrm>
            <a:off x="648078" y="1777052"/>
            <a:ext cx="8233800" cy="15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Python Programming</a:t>
            </a:r>
            <a:br>
              <a:rPr lang="en"/>
            </a:br>
            <a:r>
              <a:rPr lang="en"/>
              <a:t>Practice!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99"/>
          <p:cNvSpPr txBox="1">
            <a:spLocks noGrp="1"/>
          </p:cNvSpPr>
          <p:nvPr>
            <p:ph type="body" idx="1"/>
          </p:nvPr>
        </p:nvSpPr>
        <p:spPr>
          <a:xfrm>
            <a:off x="271800" y="914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Start a new notebook and rename it to </a:t>
            </a:r>
            <a:r>
              <a:rPr lang="en" sz="1800" b="1"/>
              <a:t>speeding_example</a:t>
            </a:r>
            <a:endParaRPr sz="18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Import pandas and load the dataset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 sz="1800"/>
              <a:t>Google R datasets, should see listing as second hit linking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https://vincentarelbundock.github.io/Rdatasets/datasets.html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We are using the amis dataset, fifth on that page</a:t>
            </a:r>
            <a:endParaRPr sz="1800"/>
          </a:p>
        </p:txBody>
      </p:sp>
      <p:sp>
        <p:nvSpPr>
          <p:cNvPr id="1388" name="Google Shape;1388;p199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89" name="Google Shape;1389;p199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390" name="Google Shape;1390;p199"/>
          <p:cNvSpPr txBox="1">
            <a:spLocks noGrp="1"/>
          </p:cNvSpPr>
          <p:nvPr>
            <p:ph type="title"/>
          </p:nvPr>
        </p:nvSpPr>
        <p:spPr>
          <a:xfrm>
            <a:off x="3209327" y="166250"/>
            <a:ext cx="3912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Datafile</a:t>
            </a:r>
            <a:endParaRPr/>
          </a:p>
        </p:txBody>
      </p:sp>
      <p:sp>
        <p:nvSpPr>
          <p:cNvPr id="1391" name="Google Shape;1391;p199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49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2" name="Google Shape;1392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50" y="1844175"/>
            <a:ext cx="8348049" cy="1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20" name="Google Shape;1020;p151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21" name="Google Shape;1021;p151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YOU</a:t>
            </a:r>
            <a:endParaRPr/>
          </a:p>
        </p:txBody>
      </p:sp>
      <p:sp>
        <p:nvSpPr>
          <p:cNvPr id="1022" name="Google Shape;1022;p15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Introduce yourself:</a:t>
            </a: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Name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What Languages have you coded in? </a:t>
            </a:r>
            <a:endParaRPr b="1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None!, Excel, SQL, HTML, BASH/DOS, C, Python, etc.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What industries are you interested in?</a:t>
            </a:r>
            <a:endParaRPr b="1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Finance, Technology, Medicine, Publishing, etc.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How will this course help you with your goals?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Share something you recently read/watched/heard.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23" name="Google Shape;1023;p151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00"/>
          <p:cNvSpPr txBox="1">
            <a:spLocks noGrp="1"/>
          </p:cNvSpPr>
          <p:nvPr>
            <p:ph type="body" idx="1"/>
          </p:nvPr>
        </p:nvSpPr>
        <p:spPr>
          <a:xfrm>
            <a:off x="271800" y="838200"/>
            <a:ext cx="8622300" cy="32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data used here show measured car speeds with 3 other labels:</a:t>
            </a:r>
            <a:br>
              <a:rPr lang="en" sz="1600"/>
            </a:b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pair</a:t>
            </a:r>
            <a:r>
              <a:rPr lang="en" sz="1600"/>
              <a:t> - There are 14 pairs of data collected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warning</a:t>
            </a:r>
            <a:r>
              <a:rPr lang="en" sz="1600"/>
              <a:t> - For each pair, two sections of road were measured:</a:t>
            </a:r>
            <a:endParaRPr sz="1600"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Where a warning sign was placed for part of the experiment</a:t>
            </a:r>
            <a:endParaRPr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Whether there was a similar stretch of road in another part of town where no sign was erected during the experiment (control)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period</a:t>
            </a:r>
            <a:r>
              <a:rPr lang="en" sz="1600"/>
              <a:t> -There are 3 time periods in the data for each pair:</a:t>
            </a:r>
            <a:endParaRPr sz="1600"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Before the warning sign was placed on road section 1</a:t>
            </a:r>
            <a:endParaRPr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Just after the sign was placed on road section 1</a:t>
            </a:r>
            <a:endParaRPr/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Some time after the sign was erected (so the sign is no longer "new")</a:t>
            </a:r>
            <a:endParaRPr/>
          </a:p>
        </p:txBody>
      </p:sp>
      <p:sp>
        <p:nvSpPr>
          <p:cNvPr id="1398" name="Google Shape;1398;p200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399" name="Google Shape;1399;p200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400" name="Google Shape;1400;p200"/>
          <p:cNvSpPr txBox="1">
            <a:spLocks noGrp="1"/>
          </p:cNvSpPr>
          <p:nvPr>
            <p:ph type="title"/>
          </p:nvPr>
        </p:nvSpPr>
        <p:spPr>
          <a:xfrm>
            <a:off x="3209328" y="166250"/>
            <a:ext cx="3761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Overview</a:t>
            </a:r>
            <a:endParaRPr/>
          </a:p>
        </p:txBody>
      </p:sp>
      <p:sp>
        <p:nvSpPr>
          <p:cNvPr id="1401" name="Google Shape;1401;p200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50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01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want to study how the </a:t>
            </a:r>
            <a:r>
              <a:rPr lang="en" sz="1800" b="1"/>
              <a:t>average speed changes</a:t>
            </a:r>
            <a:r>
              <a:rPr lang="en" sz="1800"/>
              <a:t> in one section of road after the sign was erected, so we need to: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√Read the data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Loop over the rows of data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Select data only from the group of interest (just pair 7)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Compute the answer</a:t>
            </a:r>
            <a:endParaRPr sz="1800"/>
          </a:p>
        </p:txBody>
      </p:sp>
      <p:sp>
        <p:nvSpPr>
          <p:cNvPr id="1407" name="Google Shape;1407;p201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408" name="Google Shape;1408;p20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409" name="Google Shape;1409;p201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410" name="Google Shape;1410;p201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51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925" y="935175"/>
            <a:ext cx="4704199" cy="367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202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417" name="Google Shape;1417;p20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418" name="Google Shape;1418;p202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Recap</a:t>
            </a:r>
            <a:endParaRPr/>
          </a:p>
        </p:txBody>
      </p:sp>
      <p:sp>
        <p:nvSpPr>
          <p:cNvPr id="1419" name="Google Shape;1419;p202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52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0" name="Google Shape;1420;p202"/>
          <p:cNvSpPr txBox="1"/>
          <p:nvPr/>
        </p:nvSpPr>
        <p:spPr>
          <a:xfrm>
            <a:off x="511100" y="935175"/>
            <a:ext cx="33711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Create lists to store data of interest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For loop over all the data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Nested if statements to filter just the: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lphaL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Pair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lphaL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Warning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lphaL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Period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lphaL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we are look for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Save data to appropriate list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Print average of list after loop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03"/>
          <p:cNvSpPr txBox="1">
            <a:spLocks noGrp="1"/>
          </p:cNvSpPr>
          <p:nvPr>
            <p:ph type="subTitle" idx="3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426" name="Google Shape;1426;p20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427" name="Google Shape;1427;p203"/>
          <p:cNvSpPr txBox="1">
            <a:spLocks noGrp="1"/>
          </p:cNvSpPr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Script</a:t>
            </a:r>
            <a:endParaRPr/>
          </a:p>
        </p:txBody>
      </p:sp>
      <p:sp>
        <p:nvSpPr>
          <p:cNvPr id="1428" name="Google Shape;1428;p203"/>
          <p:cNvSpPr txBox="1">
            <a:spLocks noGrp="1"/>
          </p:cNvSpPr>
          <p:nvPr>
            <p:ph type="sldNum" idx="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53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9" name="Google Shape;1429;p203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sz="1800"/>
              <a:t>Change the Notebook name to </a:t>
            </a:r>
            <a:r>
              <a:rPr lang="en" sz="1800" b="1"/>
              <a:t>speeding_example</a:t>
            </a:r>
            <a:endParaRPr sz="1800" b="1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Note no spaces!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File &gt; Download As &gt; Python (.py)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Click </a:t>
            </a:r>
            <a:r>
              <a:rPr lang="en" sz="1800" b="1"/>
              <a:t>Keep</a:t>
            </a:r>
            <a:r>
              <a:rPr lang="en" sz="1800"/>
              <a:t> if Browser warns file may be dangerous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sz="1800"/>
              <a:t>Open new Terminal (or Anaconda Prompt) window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sz="1800"/>
              <a:t>Change to Downloads folder in Terminal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type: </a:t>
            </a:r>
            <a:r>
              <a:rPr lang="en" sz="1800" b="1"/>
              <a:t>cd Downloads</a:t>
            </a:r>
            <a:r>
              <a:rPr lang="en" sz="1800"/>
              <a:t> and press enter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sz="1800"/>
              <a:t>Run the python script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Type: </a:t>
            </a:r>
            <a:r>
              <a:rPr lang="en" sz="1800" b="1"/>
              <a:t>python speeding_example.py</a:t>
            </a:r>
            <a:r>
              <a:rPr lang="en" sz="1800"/>
              <a:t> and press enter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Note only the printed output lines appear in the terminal!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20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54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5" name="Google Shape;1435;p204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is to turn data into information, and information into insight. </a:t>
            </a:r>
            <a:endParaRPr/>
          </a:p>
        </p:txBody>
      </p:sp>
      <p:sp>
        <p:nvSpPr>
          <p:cNvPr id="1436" name="Google Shape;1436;p204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Carly Fiorina, </a:t>
            </a:r>
            <a:br>
              <a:rPr lang="en" sz="1800"/>
            </a:br>
            <a:r>
              <a:rPr lang="en" sz="1800"/>
              <a:t>Former CEO, Hewlett-Packard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05"/>
          <p:cNvSpPr txBox="1">
            <a:spLocks noGrp="1"/>
          </p:cNvSpPr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442" name="Google Shape;1442;p205"/>
          <p:cNvSpPr txBox="1">
            <a:spLocks noGrp="1"/>
          </p:cNvSpPr>
          <p:nvPr>
            <p:ph type="subTitle" idx="1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 to Python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207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workshop, we've covered the following topics: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as a popular, flexible programming language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has applications in many different areas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is particularly great for data manipulation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programming basics include: types, variables, functions, and more!</a:t>
            </a:r>
            <a:endParaRPr sz="1800"/>
          </a:p>
        </p:txBody>
      </p:sp>
      <p:sp>
        <p:nvSpPr>
          <p:cNvPr id="1454" name="Google Shape;1454;p207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Recap</a:t>
            </a:r>
            <a:endParaRPr/>
          </a:p>
        </p:txBody>
      </p:sp>
      <p:sp>
        <p:nvSpPr>
          <p:cNvPr id="1455" name="Google Shape;1455;p207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56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08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That Sentence</a:t>
            </a:r>
            <a:endParaRPr/>
          </a:p>
        </p:txBody>
      </p:sp>
      <p:sp>
        <p:nvSpPr>
          <p:cNvPr id="1461" name="Google Shape;1461;p20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462" name="Google Shape;1462;p208"/>
          <p:cNvSpPr/>
          <p:nvPr/>
        </p:nvSpPr>
        <p:spPr>
          <a:xfrm>
            <a:off x="3929675" y="891050"/>
            <a:ext cx="1959000" cy="1075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3A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“Something that really got me thinking is...”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3" name="Google Shape;1463;p208"/>
          <p:cNvSpPr/>
          <p:nvPr/>
        </p:nvSpPr>
        <p:spPr>
          <a:xfrm>
            <a:off x="6192225" y="862000"/>
            <a:ext cx="1835700" cy="1104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92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“The best thing I got out of this unit is…”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4" name="Google Shape;1464;p208"/>
          <p:cNvSpPr/>
          <p:nvPr/>
        </p:nvSpPr>
        <p:spPr>
          <a:xfrm>
            <a:off x="5118075" y="2235275"/>
            <a:ext cx="2055300" cy="6729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0D83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“I discovered…”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5" name="Google Shape;1465;p208"/>
          <p:cNvSpPr/>
          <p:nvPr/>
        </p:nvSpPr>
        <p:spPr>
          <a:xfrm>
            <a:off x="3929675" y="3176900"/>
            <a:ext cx="1405500" cy="1104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FD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“I still want to learn about…”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6" name="Google Shape;1466;p208"/>
          <p:cNvSpPr/>
          <p:nvPr/>
        </p:nvSpPr>
        <p:spPr>
          <a:xfrm>
            <a:off x="5782025" y="3176850"/>
            <a:ext cx="2055300" cy="7869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DCDE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“I was surprised to learn that…”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7" name="Google Shape;1467;p208"/>
          <p:cNvSpPr txBox="1"/>
          <p:nvPr/>
        </p:nvSpPr>
        <p:spPr>
          <a:xfrm>
            <a:off x="395275" y="966400"/>
            <a:ext cx="23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What are your biggest takeaways from this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lesson</a:t>
            </a: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8" name="Google Shape;1468;p208"/>
          <p:cNvSpPr txBox="1"/>
          <p:nvPr/>
        </p:nvSpPr>
        <p:spPr>
          <a:xfrm>
            <a:off x="395275" y="1539100"/>
            <a:ext cx="33483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69" name="Google Shape;1469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77" y="2326676"/>
            <a:ext cx="1442141" cy="195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209"/>
          <p:cNvPicPr preferRelativeResize="0"/>
          <p:nvPr/>
        </p:nvPicPr>
        <p:blipFill rotWithShape="1">
          <a:blip r:embed="rId3">
            <a:alphaModFix/>
          </a:blip>
          <a:srcRect b="2075"/>
          <a:stretch/>
        </p:blipFill>
        <p:spPr>
          <a:xfrm>
            <a:off x="1459000" y="723625"/>
            <a:ext cx="6225999" cy="38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209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Me Anything!</a:t>
            </a:r>
            <a:endParaRPr/>
          </a:p>
        </p:txBody>
      </p:sp>
      <p:sp>
        <p:nvSpPr>
          <p:cNvPr id="1476" name="Google Shape;1476;p20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10"/>
          <p:cNvSpPr txBox="1"/>
          <p:nvPr/>
        </p:nvSpPr>
        <p:spPr>
          <a:xfrm>
            <a:off x="242600" y="1675450"/>
            <a:ext cx="8806500" cy="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950" tIns="129950" rIns="129950" bIns="1299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We appreciate your feedback!</a:t>
            </a:r>
            <a:endParaRPr sz="30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0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 dirty="0">
                <a:latin typeface="Proxima Nova"/>
                <a:ea typeface="Proxima Nova"/>
                <a:cs typeface="Proxima Nova"/>
                <a:sym typeface="Proxima Nova"/>
              </a:rPr>
              <a:t>Please take 60 seconds to complete our survey.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 dirty="0"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www.ga.co/survey</a:t>
            </a:r>
            <a:endParaRPr lang="en" sz="30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i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82" name="Google Shape;1482;p210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32" y="656175"/>
            <a:ext cx="693551" cy="69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52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42414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Learning Objectives</a:t>
            </a:r>
            <a:endParaRPr sz="14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Discuss the history of Python &amp; how it’s used in different industries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Describe the benefits of a Python workflow when looking at data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Demonstrate basic Python programming fundamentals to solve a real world problem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custom learning plan to build your data science skills after this workshop! </a:t>
            </a:r>
            <a:endParaRPr sz="1400"/>
          </a:p>
        </p:txBody>
      </p:sp>
      <p:sp>
        <p:nvSpPr>
          <p:cNvPr id="1029" name="Google Shape;1029;p15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course</a:t>
            </a:r>
            <a:endParaRPr/>
          </a:p>
        </p:txBody>
      </p:sp>
      <p:sp>
        <p:nvSpPr>
          <p:cNvPr id="1030" name="Google Shape;1030;p15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31" name="Google Shape;1031;p152"/>
          <p:cNvGrpSpPr/>
          <p:nvPr/>
        </p:nvGrpSpPr>
        <p:grpSpPr>
          <a:xfrm>
            <a:off x="4572000" y="1401963"/>
            <a:ext cx="4419600" cy="2985875"/>
            <a:chOff x="4724400" y="1005475"/>
            <a:chExt cx="4419600" cy="2985875"/>
          </a:xfrm>
        </p:grpSpPr>
        <p:sp>
          <p:nvSpPr>
            <p:cNvPr id="1032" name="Google Shape;1032;p152"/>
            <p:cNvSpPr/>
            <p:nvPr/>
          </p:nvSpPr>
          <p:spPr>
            <a:xfrm>
              <a:off x="4839900" y="1152150"/>
              <a:ext cx="4304100" cy="2839200"/>
            </a:xfrm>
            <a:prstGeom prst="rect">
              <a:avLst/>
            </a:prstGeom>
            <a:solidFill>
              <a:srgbClr val="FFDB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3" name="Google Shape;1033;p1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4400" y="1005475"/>
              <a:ext cx="4267200" cy="284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11"/>
          <p:cNvSpPr txBox="1">
            <a:spLocks noGrp="1"/>
          </p:cNvSpPr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488" name="Google Shape;1488;p211"/>
          <p:cNvSpPr txBox="1">
            <a:spLocks noGrp="1"/>
          </p:cNvSpPr>
          <p:nvPr>
            <p:ph type="subTitle" idx="1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 to Python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12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What</a:t>
            </a:r>
            <a:r>
              <a:rPr lang="en" b="1"/>
              <a:t>’s</a:t>
            </a:r>
            <a:r>
              <a:rPr lang="en" sz="1800" b="1"/>
              <a:t> next?</a:t>
            </a: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Solidify your learning: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 through the parts of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Learn How to Think Like a Computer Scientist</a:t>
            </a:r>
            <a:r>
              <a:rPr lang="en"/>
              <a:t>.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Familiarize yourself with the language by going through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A Beginner's Python Tutorial</a:t>
            </a:r>
            <a:r>
              <a:rPr lang="en"/>
              <a:t>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Practice Practice Practice!  Problems to expand your skills are available at: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HackerRank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CodeWars</a:t>
            </a:r>
            <a:endParaRPr sz="1800"/>
          </a:p>
        </p:txBody>
      </p:sp>
      <p:sp>
        <p:nvSpPr>
          <p:cNvPr id="1494" name="Google Shape;1494;p212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learning plan</a:t>
            </a:r>
            <a:endParaRPr/>
          </a:p>
        </p:txBody>
      </p:sp>
      <p:sp>
        <p:nvSpPr>
          <p:cNvPr id="1495" name="Google Shape;1495;p212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61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13"/>
          <p:cNvSpPr txBox="1">
            <a:spLocks noGrp="1"/>
          </p:cNvSpPr>
          <p:nvPr>
            <p:ph type="body" idx="1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Assembly also offers courses that teach you how to use Python!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Check out our: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Part-time Data Science Course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Data Science Immersive Course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Online Part-time Data Science Course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Part-time Python Course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Online Part-time Python Course</a:t>
            </a:r>
            <a:endParaRPr/>
          </a:p>
        </p:txBody>
      </p:sp>
      <p:sp>
        <p:nvSpPr>
          <p:cNvPr id="1501" name="Google Shape;1501;p21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learning plan</a:t>
            </a:r>
            <a:endParaRPr/>
          </a:p>
        </p:txBody>
      </p:sp>
      <p:sp>
        <p:nvSpPr>
          <p:cNvPr id="1502" name="Google Shape;1502;p21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62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375" y="1390887"/>
            <a:ext cx="4161663" cy="26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1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63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9" name="Google Shape;1509;p214"/>
          <p:cNvSpPr txBox="1">
            <a:spLocks noGrp="1"/>
          </p:cNvSpPr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 Few Good References</a:t>
            </a:r>
            <a:endParaRPr/>
          </a:p>
        </p:txBody>
      </p:sp>
      <p:sp>
        <p:nvSpPr>
          <p:cNvPr id="1510" name="Google Shape;1510;p214"/>
          <p:cNvSpPr txBox="1">
            <a:spLocks noGrp="1"/>
          </p:cNvSpPr>
          <p:nvPr>
            <p:ph type="body" idx="4294967295"/>
          </p:nvPr>
        </p:nvSpPr>
        <p:spPr>
          <a:xfrm>
            <a:off x="330600" y="1222000"/>
            <a:ext cx="3811200" cy="3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u="sng">
                <a:hlinkClick r:id="rId4"/>
              </a:rPr>
              <a:t>Official Python Documentation</a:t>
            </a:r>
            <a:endParaRPr sz="1700" b="1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u="sng">
                <a:hlinkClick r:id="rId5"/>
              </a:rPr>
              <a:t>PEP-8 Official Guide</a:t>
            </a:r>
            <a:endParaRPr sz="1700" b="1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u="sng">
                <a:hlinkClick r:id="rId6"/>
              </a:rPr>
              <a:t>Anaconda Tutorials</a:t>
            </a:r>
            <a:endParaRPr sz="1700" b="1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u="sng">
                <a:hlinkClick r:id="rId7"/>
              </a:rPr>
              <a:t>Jupyter Documentation</a:t>
            </a:r>
            <a:endParaRPr sz="1700" b="1"/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u="sng">
                <a:hlinkClick r:id="rId8"/>
              </a:rPr>
              <a:t>Example Notebooks</a:t>
            </a:r>
            <a:r>
              <a:rPr lang="en" sz="1700" b="1"/>
              <a:t>  </a:t>
            </a:r>
            <a:endParaRPr sz="1700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15"/>
          <p:cNvSpPr txBox="1">
            <a:spLocks noGrp="1"/>
          </p:cNvSpPr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516" name="Google Shape;1516;p215"/>
          <p:cNvSpPr txBox="1">
            <a:spLocks noGrp="1"/>
          </p:cNvSpPr>
          <p:nvPr>
            <p:ph type="subTitle" idx="1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 you next time!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53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47472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Getting the most out of this course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have the tools you need running smoothly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/ ask how Python could fit into your workflow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exercises are guidelines, pursue your interests in during practice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how you will continue your learning</a:t>
            </a:r>
            <a:endParaRPr/>
          </a:p>
        </p:txBody>
      </p:sp>
      <p:sp>
        <p:nvSpPr>
          <p:cNvPr id="1039" name="Google Shape;1039;p153"/>
          <p:cNvSpPr txBox="1">
            <a:spLocks noGrp="1"/>
          </p:cNvSpPr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course</a:t>
            </a:r>
            <a:endParaRPr/>
          </a:p>
        </p:txBody>
      </p:sp>
      <p:sp>
        <p:nvSpPr>
          <p:cNvPr id="1040" name="Google Shape;1040;p153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1" name="Google Shape;10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275" y="1345275"/>
            <a:ext cx="3924726" cy="24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54"/>
          <p:cNvSpPr txBox="1">
            <a:spLocks noGrp="1"/>
          </p:cNvSpPr>
          <p:nvPr>
            <p:ph type="sldNum" idx="12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47" name="Google Shape;1047;p154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dozens of Google engineers use Python, and we're looking for more people with skills in this language.</a:t>
            </a:r>
            <a:endParaRPr/>
          </a:p>
        </p:txBody>
      </p:sp>
      <p:sp>
        <p:nvSpPr>
          <p:cNvPr id="1048" name="Google Shape;1048;p154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Peter Norvig, </a:t>
            </a:r>
            <a:br>
              <a:rPr lang="en" sz="1800"/>
            </a:br>
            <a:r>
              <a:rPr lang="en" sz="1800"/>
              <a:t>Director of search quality at Google, Inc.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55"/>
          <p:cNvSpPr txBox="1"/>
          <p:nvPr/>
        </p:nvSpPr>
        <p:spPr>
          <a:xfrm>
            <a:off x="648070" y="523577"/>
            <a:ext cx="43992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64325" rIns="64325" bIns="643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Python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4" name="Google Shape;1054;p155"/>
          <p:cNvSpPr txBox="1">
            <a:spLocks noGrp="1"/>
          </p:cNvSpPr>
          <p:nvPr>
            <p:ph type="title"/>
          </p:nvPr>
        </p:nvSpPr>
        <p:spPr>
          <a:xfrm>
            <a:off x="648078" y="1777052"/>
            <a:ext cx="8233800" cy="15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325" tIns="32150" rIns="64325" bIns="32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What Is Python?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endParaRPr/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Curriculum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4290</Words>
  <Application>Microsoft Office PowerPoint</Application>
  <PresentationFormat>On-screen Show (16:9)</PresentationFormat>
  <Paragraphs>908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Oswald</vt:lpstr>
      <vt:lpstr>Georgia</vt:lpstr>
      <vt:lpstr>Proxima Nova Semibold</vt:lpstr>
      <vt:lpstr>Proxima Nova</vt:lpstr>
      <vt:lpstr>Curriculum Template</vt:lpstr>
      <vt:lpstr>Simple Light</vt:lpstr>
      <vt:lpstr>Simple Light</vt:lpstr>
      <vt:lpstr>Simple Light</vt:lpstr>
      <vt:lpstr>Simple Light</vt:lpstr>
      <vt:lpstr>Intro to Python</vt:lpstr>
      <vt:lpstr>{Agenda}</vt:lpstr>
      <vt:lpstr>Daniel Payne</vt:lpstr>
      <vt:lpstr>About GA</vt:lpstr>
      <vt:lpstr>ABOUT YOU</vt:lpstr>
      <vt:lpstr>About this course</vt:lpstr>
      <vt:lpstr>About this course</vt:lpstr>
      <vt:lpstr>Today dozens of Google engineers use Python, and we're looking for more people with skills in this language.</vt:lpstr>
      <vt:lpstr>What Is Python? </vt:lpstr>
      <vt:lpstr>What is Python</vt:lpstr>
      <vt:lpstr>Why is Python readable</vt:lpstr>
      <vt:lpstr>Why Python?</vt:lpstr>
      <vt:lpstr>Who uses Python?</vt:lpstr>
      <vt:lpstr>Examples</vt:lpstr>
      <vt:lpstr>Storytime</vt:lpstr>
      <vt:lpstr>No great marketing decisions have ever been made on qualitative data. </vt:lpstr>
      <vt:lpstr>Exploring Python With Anaconda </vt:lpstr>
      <vt:lpstr>Download Anaconda https://anaconda.com/download</vt:lpstr>
      <vt:lpstr>Anaconda Navigator</vt:lpstr>
      <vt:lpstr>Terminal / Anaconda Prompt</vt:lpstr>
      <vt:lpstr>New Web Browser window with personal files</vt:lpstr>
      <vt:lpstr>Jupyter Notebook</vt:lpstr>
      <vt:lpstr>Jupyter Notebook errors</vt:lpstr>
      <vt:lpstr>Try out Jupyter notebook</vt:lpstr>
      <vt:lpstr>We wrote more code in python than we were expecting, including all [the] in-game screens and the main interface. </vt:lpstr>
      <vt:lpstr>Python Programming Fundamentals </vt:lpstr>
      <vt:lpstr>Programming Fundamentals Framework</vt:lpstr>
      <vt:lpstr>Syntax</vt:lpstr>
      <vt:lpstr>Variables</vt:lpstr>
      <vt:lpstr>Control Structures</vt:lpstr>
      <vt:lpstr>Data Structures</vt:lpstr>
      <vt:lpstr>Python programming</vt:lpstr>
      <vt:lpstr>What did we just see?</vt:lpstr>
      <vt:lpstr>Variables</vt:lpstr>
      <vt:lpstr>Variables</vt:lpstr>
      <vt:lpstr>Practice in Jupyter notebook</vt:lpstr>
      <vt:lpstr>Data Structures</vt:lpstr>
      <vt:lpstr>Data Structures</vt:lpstr>
      <vt:lpstr>Data Structures</vt:lpstr>
      <vt:lpstr>Control Structures</vt:lpstr>
      <vt:lpstr>Control Structures - if</vt:lpstr>
      <vt:lpstr>Control Structures</vt:lpstr>
      <vt:lpstr>Control Structures</vt:lpstr>
      <vt:lpstr>Control Structures</vt:lpstr>
      <vt:lpstr>Expanding python</vt:lpstr>
      <vt:lpstr>Expanding python</vt:lpstr>
      <vt:lpstr>I have students learn Python in our undergraduate and graduate Web courses. Why? Because there's nothing else with the flexibility or as many pre-built libraries...</vt:lpstr>
      <vt:lpstr>Python Programming Practice! </vt:lpstr>
      <vt:lpstr>Data Analysis Datafile</vt:lpstr>
      <vt:lpstr>Data Analysis Overview</vt:lpstr>
      <vt:lpstr>Data Analysis</vt:lpstr>
      <vt:lpstr>Data Analysis Recap</vt:lpstr>
      <vt:lpstr>Data Analysis Script</vt:lpstr>
      <vt:lpstr>The goal is to turn data into information, and information into insight. </vt:lpstr>
      <vt:lpstr>Let’s Review</vt:lpstr>
      <vt:lpstr>Review and Recap</vt:lpstr>
      <vt:lpstr>Finish That Sentence</vt:lpstr>
      <vt:lpstr>Ask Me Anything!</vt:lpstr>
      <vt:lpstr>PowerPoint Presentation</vt:lpstr>
      <vt:lpstr>Next Steps</vt:lpstr>
      <vt:lpstr>Create a learning plan</vt:lpstr>
      <vt:lpstr>Create a learning plan</vt:lpstr>
      <vt:lpstr>A Few Good References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Python</dc:title>
  <cp:lastModifiedBy>Daniel Payne</cp:lastModifiedBy>
  <cp:revision>7</cp:revision>
  <dcterms:modified xsi:type="dcterms:W3CDTF">2019-01-07T18:30:58Z</dcterms:modified>
</cp:coreProperties>
</file>